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8" r:id="rId8"/>
    <p:sldId id="269" r:id="rId9"/>
    <p:sldId id="282" r:id="rId10"/>
    <p:sldId id="271" r:id="rId11"/>
    <p:sldId id="270" r:id="rId12"/>
    <p:sldId id="281" r:id="rId13"/>
    <p:sldId id="277" r:id="rId14"/>
    <p:sldId id="278" r:id="rId15"/>
    <p:sldId id="279" r:id="rId16"/>
    <p:sldId id="273" r:id="rId17"/>
    <p:sldId id="274" r:id="rId18"/>
    <p:sldId id="283" r:id="rId19"/>
    <p:sldId id="272" r:id="rId20"/>
    <p:sldId id="284" r:id="rId21"/>
    <p:sldId id="285" r:id="rId22"/>
    <p:sldId id="263" r:id="rId23"/>
    <p:sldId id="261" r:id="rId24"/>
    <p:sldId id="264" r:id="rId25"/>
    <p:sldId id="265" r:id="rId26"/>
    <p:sldId id="266" r:id="rId27"/>
  </p:sldIdLst>
  <p:sldSz cx="18288000" cy="10287000"/>
  <p:notesSz cx="6858000" cy="9144000"/>
  <p:embeddedFontLst>
    <p:embeddedFont>
      <p:font typeface="어비 세현체" panose="020B0600000101010101" charset="-127"/>
      <p:regular r:id="rId28"/>
    </p:embeddedFont>
    <p:embeddedFont>
      <p:font typeface="어비 세현체 Bold" panose="020B0600000101010101" charset="-127"/>
      <p:regular r:id="rId29"/>
    </p:embeddedFont>
    <p:embeddedFont>
      <p:font typeface="한컴 말랑말랑 Regular" panose="020F0303000000000000" pitchFamily="50" charset="-127"/>
      <p:regular r:id="rId30"/>
    </p:embeddedFont>
    <p:embeddedFont>
      <p:font typeface="More Sugar" panose="020B0600000101010101" charset="0"/>
      <p:regular r:id="rId31"/>
    </p:embeddedFont>
    <p:embeddedFont>
      <p:font typeface="Poppins Bold" panose="020B0600000101010101" charset="0"/>
      <p:regular r:id="rId32"/>
    </p:embeddedFont>
    <p:embeddedFont>
      <p:font typeface="Showcard Gothic" panose="04020904020102020604" pitchFamily="82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64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10" Type="http://schemas.openxmlformats.org/officeDocument/2006/relationships/image" Target="../media/image49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10" Type="http://schemas.openxmlformats.org/officeDocument/2006/relationships/image" Target="../media/image50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12" Type="http://schemas.openxmlformats.org/officeDocument/2006/relationships/image" Target="../media/image3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.svg"/><Relationship Id="rId10" Type="http://schemas.openxmlformats.org/officeDocument/2006/relationships/image" Target="../media/image46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4.svg"/><Relationship Id="rId7" Type="http://schemas.openxmlformats.org/officeDocument/2006/relationships/image" Target="../media/image26.svg"/><Relationship Id="rId12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30.svg"/><Relationship Id="rId1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4.svg"/><Relationship Id="rId7" Type="http://schemas.openxmlformats.org/officeDocument/2006/relationships/image" Target="../media/image26.svg"/><Relationship Id="rId12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30.svg"/><Relationship Id="rId14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12" Type="http://schemas.openxmlformats.org/officeDocument/2006/relationships/image" Target="../media/image3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.svg"/><Relationship Id="rId10" Type="http://schemas.openxmlformats.org/officeDocument/2006/relationships/image" Target="../media/image46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10" Type="http://schemas.openxmlformats.org/officeDocument/2006/relationships/image" Target="../media/image51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10" Type="http://schemas.openxmlformats.org/officeDocument/2006/relationships/image" Target="../media/image52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10" Type="http://schemas.openxmlformats.org/officeDocument/2006/relationships/image" Target="../media/image52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10" Type="http://schemas.openxmlformats.org/officeDocument/2006/relationships/image" Target="../media/image53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10" Type="http://schemas.openxmlformats.org/officeDocument/2006/relationships/image" Target="../media/image53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12" Type="http://schemas.openxmlformats.org/officeDocument/2006/relationships/image" Target="../media/image3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.svg"/><Relationship Id="rId10" Type="http://schemas.openxmlformats.org/officeDocument/2006/relationships/image" Target="../media/image46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61.svg"/><Relationship Id="rId3" Type="http://schemas.openxmlformats.org/officeDocument/2006/relationships/image" Target="../media/image55.svg"/><Relationship Id="rId7" Type="http://schemas.openxmlformats.org/officeDocument/2006/relationships/image" Target="../media/image38.svg"/><Relationship Id="rId12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59.svg"/><Relationship Id="rId5" Type="http://schemas.openxmlformats.org/officeDocument/2006/relationships/image" Target="../media/image57.svg"/><Relationship Id="rId15" Type="http://schemas.openxmlformats.org/officeDocument/2006/relationships/image" Target="../media/image63.svg"/><Relationship Id="rId10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40.svg"/><Relationship Id="rId1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6.sv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12" Type="http://schemas.openxmlformats.org/officeDocument/2006/relationships/image" Target="../media/image25.png"/><Relationship Id="rId17" Type="http://schemas.openxmlformats.org/officeDocument/2006/relationships/image" Target="../media/image65.png"/><Relationship Id="rId2" Type="http://schemas.openxmlformats.org/officeDocument/2006/relationships/image" Target="../media/image1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0.svg"/><Relationship Id="rId5" Type="http://schemas.openxmlformats.org/officeDocument/2006/relationships/image" Target="../media/image4.svg"/><Relationship Id="rId1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svg"/><Relationship Id="rId1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9.png"/><Relationship Id="rId3" Type="http://schemas.openxmlformats.org/officeDocument/2006/relationships/image" Target="../media/image55.svg"/><Relationship Id="rId7" Type="http://schemas.openxmlformats.org/officeDocument/2006/relationships/image" Target="../media/image57.svg"/><Relationship Id="rId12" Type="http://schemas.openxmlformats.org/officeDocument/2006/relationships/image" Target="../media/image66.png"/><Relationship Id="rId2" Type="http://schemas.openxmlformats.org/officeDocument/2006/relationships/image" Target="../media/image54.pn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40.svg"/><Relationship Id="rId15" Type="http://schemas.openxmlformats.org/officeDocument/2006/relationships/image" Target="../media/image27.png"/><Relationship Id="rId10" Type="http://schemas.openxmlformats.org/officeDocument/2006/relationships/image" Target="../media/image60.png"/><Relationship Id="rId4" Type="http://schemas.openxmlformats.org/officeDocument/2006/relationships/image" Target="../media/image39.png"/><Relationship Id="rId9" Type="http://schemas.openxmlformats.org/officeDocument/2006/relationships/image" Target="../media/image38.svg"/><Relationship Id="rId1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38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37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0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9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sv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5" Type="http://schemas.openxmlformats.org/officeDocument/2006/relationships/image" Target="../media/image2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4.svg"/><Relationship Id="rId3" Type="http://schemas.openxmlformats.org/officeDocument/2006/relationships/image" Target="../media/image2.svg"/><Relationship Id="rId7" Type="http://schemas.openxmlformats.org/officeDocument/2006/relationships/image" Target="../media/image32.sv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0.svg"/><Relationship Id="rId5" Type="http://schemas.openxmlformats.org/officeDocument/2006/relationships/image" Target="../media/image18.svg"/><Relationship Id="rId15" Type="http://schemas.openxmlformats.org/officeDocument/2006/relationships/image" Target="../media/image36.sv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4.sv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svg"/><Relationship Id="rId7" Type="http://schemas.openxmlformats.org/officeDocument/2006/relationships/image" Target="../media/image26.svg"/><Relationship Id="rId12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8.png"/><Relationship Id="rId3" Type="http://schemas.openxmlformats.org/officeDocument/2006/relationships/image" Target="../media/image4.svg"/><Relationship Id="rId7" Type="http://schemas.openxmlformats.org/officeDocument/2006/relationships/image" Target="../media/image26.svg"/><Relationship Id="rId12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svg"/><Relationship Id="rId7" Type="http://schemas.openxmlformats.org/officeDocument/2006/relationships/image" Target="../media/image26.svg"/><Relationship Id="rId12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10" Type="http://schemas.openxmlformats.org/officeDocument/2006/relationships/image" Target="../media/image47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AE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222493" y="721006"/>
            <a:ext cx="11843013" cy="8482558"/>
          </a:xfrm>
          <a:custGeom>
            <a:avLst/>
            <a:gdLst/>
            <a:ahLst/>
            <a:cxnLst/>
            <a:rect l="l" t="t" r="r" b="b"/>
            <a:pathLst>
              <a:path w="11843013" h="8482558">
                <a:moveTo>
                  <a:pt x="0" y="0"/>
                </a:moveTo>
                <a:lnTo>
                  <a:pt x="11843014" y="0"/>
                </a:lnTo>
                <a:lnTo>
                  <a:pt x="11843014" y="8482558"/>
                </a:lnTo>
                <a:lnTo>
                  <a:pt x="0" y="8482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3442221" y="-268264"/>
            <a:ext cx="4615371" cy="6157249"/>
          </a:xfrm>
          <a:custGeom>
            <a:avLst/>
            <a:gdLst/>
            <a:ahLst/>
            <a:cxnLst/>
            <a:rect l="l" t="t" r="r" b="b"/>
            <a:pathLst>
              <a:path w="4615371" h="6157249">
                <a:moveTo>
                  <a:pt x="0" y="0"/>
                </a:moveTo>
                <a:lnTo>
                  <a:pt x="4615372" y="0"/>
                </a:lnTo>
                <a:lnTo>
                  <a:pt x="4615372" y="6157249"/>
                </a:lnTo>
                <a:lnTo>
                  <a:pt x="0" y="61572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flipH="1">
            <a:off x="4172121" y="1010264"/>
            <a:ext cx="2711546" cy="2197482"/>
          </a:xfrm>
          <a:custGeom>
            <a:avLst/>
            <a:gdLst/>
            <a:ahLst/>
            <a:cxnLst/>
            <a:rect l="l" t="t" r="r" b="b"/>
            <a:pathLst>
              <a:path w="2711546" h="2197482">
                <a:moveTo>
                  <a:pt x="2711546" y="0"/>
                </a:moveTo>
                <a:lnTo>
                  <a:pt x="0" y="0"/>
                </a:lnTo>
                <a:lnTo>
                  <a:pt x="0" y="2197483"/>
                </a:lnTo>
                <a:lnTo>
                  <a:pt x="2711546" y="2197483"/>
                </a:lnTo>
                <a:lnTo>
                  <a:pt x="271154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288531">
            <a:off x="4212" y="6864867"/>
            <a:ext cx="5047661" cy="4786866"/>
          </a:xfrm>
          <a:custGeom>
            <a:avLst/>
            <a:gdLst/>
            <a:ahLst/>
            <a:cxnLst/>
            <a:rect l="l" t="t" r="r" b="b"/>
            <a:pathLst>
              <a:path w="5047661" h="4786866">
                <a:moveTo>
                  <a:pt x="0" y="0"/>
                </a:moveTo>
                <a:lnTo>
                  <a:pt x="5047661" y="0"/>
                </a:lnTo>
                <a:lnTo>
                  <a:pt x="5047661" y="4786866"/>
                </a:lnTo>
                <a:lnTo>
                  <a:pt x="0" y="4786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-662259">
            <a:off x="15319755" y="8011302"/>
            <a:ext cx="2474156" cy="2993570"/>
          </a:xfrm>
          <a:custGeom>
            <a:avLst/>
            <a:gdLst/>
            <a:ahLst/>
            <a:cxnLst/>
            <a:rect l="l" t="t" r="r" b="b"/>
            <a:pathLst>
              <a:path w="2474156" h="2993570">
                <a:moveTo>
                  <a:pt x="0" y="0"/>
                </a:moveTo>
                <a:lnTo>
                  <a:pt x="2474156" y="0"/>
                </a:lnTo>
                <a:lnTo>
                  <a:pt x="2474156" y="2993570"/>
                </a:lnTo>
                <a:lnTo>
                  <a:pt x="0" y="29935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1042020">
            <a:off x="-1079772" y="4602486"/>
            <a:ext cx="3797885" cy="3959567"/>
          </a:xfrm>
          <a:custGeom>
            <a:avLst/>
            <a:gdLst/>
            <a:ahLst/>
            <a:cxnLst/>
            <a:rect l="l" t="t" r="r" b="b"/>
            <a:pathLst>
              <a:path w="3797885" h="3959567">
                <a:moveTo>
                  <a:pt x="0" y="0"/>
                </a:moveTo>
                <a:lnTo>
                  <a:pt x="3797885" y="0"/>
                </a:lnTo>
                <a:lnTo>
                  <a:pt x="3797885" y="3959568"/>
                </a:lnTo>
                <a:lnTo>
                  <a:pt x="0" y="39595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0406737" y="7626385"/>
            <a:ext cx="395781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20231363 이다예</a:t>
            </a:r>
          </a:p>
          <a:p>
            <a:pPr algn="ctr">
              <a:lnSpc>
                <a:spcPts val="3000"/>
              </a:lnSpc>
            </a:pPr>
            <a:r>
              <a:rPr lang="en-US" sz="3000" b="1" spc="15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20231360 김원희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72CBA1-F9C3-9E82-31B7-E144ABF17398}"/>
              </a:ext>
            </a:extLst>
          </p:cNvPr>
          <p:cNvSpPr txBox="1"/>
          <p:nvPr/>
        </p:nvSpPr>
        <p:spPr>
          <a:xfrm>
            <a:off x="4634660" y="3283303"/>
            <a:ext cx="8880956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altLang="ko-KR" sz="144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어비 세현체"/>
                <a:ea typeface="어비 세현체"/>
                <a:cs typeface="어비 세현체"/>
                <a:sym typeface="어비 세현체"/>
              </a:rPr>
              <a:t>객체지향</a:t>
            </a:r>
            <a:endParaRPr lang="en-US" altLang="ko-KR" sz="144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어비 세현체"/>
              <a:ea typeface="어비 세현체"/>
              <a:cs typeface="어비 세현체"/>
              <a:sym typeface="어비 세현체"/>
            </a:endParaRPr>
          </a:p>
          <a:p>
            <a:pPr algn="ctr">
              <a:lnSpc>
                <a:spcPts val="14400"/>
              </a:lnSpc>
            </a:pPr>
            <a:r>
              <a:rPr lang="en-US" altLang="ko-KR" sz="144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어비 세현체"/>
                <a:ea typeface="어비 세현체"/>
                <a:cs typeface="어비 세현체"/>
                <a:sym typeface="어비 세현체"/>
              </a:rPr>
              <a:t>발표</a:t>
            </a:r>
            <a:endParaRPr lang="en-US" altLang="ko-KR" sz="144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어비 세현체"/>
              <a:ea typeface="어비 세현체"/>
              <a:cs typeface="어비 세현체"/>
              <a:sym typeface="어비 세현체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D3FD7-E660-CE9B-FB24-E75C89D87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FCD26C8-993A-5C7F-B6F7-3A4E9C0272CA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3306FD3-2D81-2067-796F-560BB5AFB680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9CE9D07-5DEF-37FB-BBE7-35F43279F7FE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D03B95B-D6A2-AD30-F7BD-34E48DB3D978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0DEA682-45B9-4096-0139-88223D4AD33A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6F5E7C3-72BB-9AD8-6660-6ECAD9472BF3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7239BAAC-278E-9EE3-A4AC-6A48EA1012BD}"/>
              </a:ext>
            </a:extLst>
          </p:cNvPr>
          <p:cNvSpPr txBox="1"/>
          <p:nvPr/>
        </p:nvSpPr>
        <p:spPr>
          <a:xfrm>
            <a:off x="6616373" y="2160625"/>
            <a:ext cx="4882636" cy="78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SnakeGame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 class</a:t>
            </a:r>
          </a:p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Initialize()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ADF1E12C-19EC-F169-4490-2EDED0DD685A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뱀</a:t>
            </a:r>
            <a:r>
              <a:rPr lang="en-US" altLang="ko-KR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ko-KR" alt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과일 초기화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556E5D-DCED-5121-EF17-1F05CD30707D}"/>
              </a:ext>
            </a:extLst>
          </p:cNvPr>
          <p:cNvSpPr txBox="1"/>
          <p:nvPr/>
        </p:nvSpPr>
        <p:spPr>
          <a:xfrm>
            <a:off x="14782800" y="5411137"/>
            <a:ext cx="192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뱀과 과일 초기화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968DBA-6D21-1CCE-6512-459A1B8E69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8778" y="3464225"/>
            <a:ext cx="10778222" cy="42631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43384C-DBE3-004C-688B-F0765339D8AB}"/>
              </a:ext>
            </a:extLst>
          </p:cNvPr>
          <p:cNvSpPr/>
          <p:nvPr/>
        </p:nvSpPr>
        <p:spPr>
          <a:xfrm>
            <a:off x="3787523" y="6391333"/>
            <a:ext cx="8610242" cy="116750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3EBAD04-6E52-C61A-EF5F-6EA90665CF9C}"/>
              </a:ext>
            </a:extLst>
          </p:cNvPr>
          <p:cNvSpPr/>
          <p:nvPr/>
        </p:nvSpPr>
        <p:spPr>
          <a:xfrm>
            <a:off x="4121559" y="6841828"/>
            <a:ext cx="2052659" cy="71700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28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5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0815-D383-FD76-D7C2-F0EE584DE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C3A77AA-9155-D866-5496-B9FFA37E988F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75D30C5-27CD-FCE8-879B-C6C73C59863D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AD48947-9668-DC16-DFDD-873876189909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C813C48-FD8B-E74E-7E83-EAF479A71565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2B8B694-F80F-0C1C-D096-DF309743E21B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A9A2573-D0A0-7792-C74E-B166A375E645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86355281-0B41-1B99-D076-C7B07C3FFEF3}"/>
              </a:ext>
            </a:extLst>
          </p:cNvPr>
          <p:cNvSpPr txBox="1"/>
          <p:nvPr/>
        </p:nvSpPr>
        <p:spPr>
          <a:xfrm>
            <a:off x="3427552" y="2021566"/>
            <a:ext cx="10364647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SnakeGame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 class     </a:t>
            </a: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spawnFruit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()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4F282482-312F-62D2-867B-3D2CB71DBC74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과일 랜덤 위치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E10FF8-1E38-DB60-37ED-47F8EB0DE9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8416" y="2600485"/>
            <a:ext cx="8213651" cy="78008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17E2CD-A9D7-1AC8-4653-7A58C891D7ED}"/>
              </a:ext>
            </a:extLst>
          </p:cNvPr>
          <p:cNvSpPr txBox="1"/>
          <p:nvPr/>
        </p:nvSpPr>
        <p:spPr>
          <a:xfrm>
            <a:off x="11399579" y="4872026"/>
            <a:ext cx="41793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과일을 랜덤의 위치로 생성 함수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4874F6-3BA1-690E-2954-A03835B9626E}"/>
              </a:ext>
            </a:extLst>
          </p:cNvPr>
          <p:cNvSpPr/>
          <p:nvPr/>
        </p:nvSpPr>
        <p:spPr>
          <a:xfrm>
            <a:off x="2743200" y="4752782"/>
            <a:ext cx="7703478" cy="553421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1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D3478-ABAC-0467-C08B-8B1E0785A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3AECCE9-2D2E-3548-333C-A65BA54314C9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63C78F3-9C95-6D70-ED08-9FF9A97A06FE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3284A0B-9BDB-461B-408A-6AF8EA5024AC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2DD5B4A-AF9B-554B-8375-29488E4C2AC2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3A393DF-78D3-36E6-9A56-BD9BA14495AA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CF745EE4-2522-3B64-2A39-4B4C5982CE1A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4C1C6E5-AF60-6504-0580-C5DEA757E0FC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코드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28EDF713-5604-32E1-60F0-4DEF60FC6346}"/>
              </a:ext>
            </a:extLst>
          </p:cNvPr>
          <p:cNvSpPr txBox="1"/>
          <p:nvPr/>
        </p:nvSpPr>
        <p:spPr>
          <a:xfrm>
            <a:off x="6771544" y="2131102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main()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54CE14B-B2B3-BABA-F08C-8F1CEF572F4C}"/>
              </a:ext>
            </a:extLst>
          </p:cNvPr>
          <p:cNvGrpSpPr/>
          <p:nvPr/>
        </p:nvGrpSpPr>
        <p:grpSpPr>
          <a:xfrm>
            <a:off x="990600" y="2597661"/>
            <a:ext cx="11630301" cy="6660639"/>
            <a:chOff x="3580463" y="2601595"/>
            <a:chExt cx="11630301" cy="666063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776D152-7A4D-B739-970A-97A33385B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80463" y="2601595"/>
              <a:ext cx="11630301" cy="6660639"/>
            </a:xfrm>
            <a:prstGeom prst="rect">
              <a:avLst/>
            </a:prstGeom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50EB93C-DD48-A8D2-53C5-92612D688D11}"/>
                </a:ext>
              </a:extLst>
            </p:cNvPr>
            <p:cNvSpPr/>
            <p:nvPr/>
          </p:nvSpPr>
          <p:spPr>
            <a:xfrm>
              <a:off x="3850404" y="3203881"/>
              <a:ext cx="1882686" cy="415619"/>
            </a:xfrm>
            <a:prstGeom prst="ellips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Freeform 18">
            <a:extLst>
              <a:ext uri="{FF2B5EF4-FFF2-40B4-BE49-F238E27FC236}">
                <a16:creationId xmlns:a16="http://schemas.microsoft.com/office/drawing/2014/main" id="{FB5D3615-8E6A-8572-4A98-CE6E6081EC94}"/>
              </a:ext>
            </a:extLst>
          </p:cNvPr>
          <p:cNvSpPr/>
          <p:nvPr/>
        </p:nvSpPr>
        <p:spPr>
          <a:xfrm>
            <a:off x="9452435" y="3734169"/>
            <a:ext cx="9365759" cy="3744264"/>
          </a:xfrm>
          <a:custGeom>
            <a:avLst/>
            <a:gdLst/>
            <a:ahLst/>
            <a:cxnLst/>
            <a:rect l="l" t="t" r="r" b="b"/>
            <a:pathLst>
              <a:path w="12487679" h="4992351">
                <a:moveTo>
                  <a:pt x="0" y="0"/>
                </a:moveTo>
                <a:lnTo>
                  <a:pt x="12487679" y="0"/>
                </a:lnTo>
                <a:lnTo>
                  <a:pt x="12487679" y="4992351"/>
                </a:lnTo>
                <a:lnTo>
                  <a:pt x="0" y="49923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0C0426B9-083B-6188-FF9C-34D8399F5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600" y="5036235"/>
            <a:ext cx="9372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SFML의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Clock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객체를 생성하여 게임의 프레임 간 시간을 측정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kumimoji="0" lang="en-US" altLang="ko-KR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&gt; 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게임의 속도를 조절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A6A6BB2B-5DBA-4F17-92BE-A1CCFCFC40FA}"/>
              </a:ext>
            </a:extLst>
          </p:cNvPr>
          <p:cNvSpPr txBox="1"/>
          <p:nvPr/>
        </p:nvSpPr>
        <p:spPr>
          <a:xfrm>
            <a:off x="11560663" y="4045524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Clock </a:t>
            </a: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clock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74788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64EA1-5E6A-2782-59EA-CC1EA2DA7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4C28290-1323-8DD6-FC8E-2DC8592EEFF0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B555D16-DDCA-06F2-0C9B-E04D9FAA4533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4519E2E-2934-13BE-401D-3DBD3CC514D1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5E8D09D-D591-7FC8-27EC-EBC5EFBDC8E2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5D9BE70-A1FA-1FD8-F836-E25618037322}"/>
              </a:ext>
            </a:extLst>
          </p:cNvPr>
          <p:cNvSpPr/>
          <p:nvPr/>
        </p:nvSpPr>
        <p:spPr>
          <a:xfrm>
            <a:off x="5733090" y="2599967"/>
            <a:ext cx="6658333" cy="6658333"/>
          </a:xfrm>
          <a:custGeom>
            <a:avLst/>
            <a:gdLst/>
            <a:ahLst/>
            <a:cxnLst/>
            <a:rect l="l" t="t" r="r" b="b"/>
            <a:pathLst>
              <a:path w="6658333" h="6658333">
                <a:moveTo>
                  <a:pt x="0" y="0"/>
                </a:moveTo>
                <a:lnTo>
                  <a:pt x="6658334" y="0"/>
                </a:lnTo>
                <a:lnTo>
                  <a:pt x="6658334" y="6658333"/>
                </a:lnTo>
                <a:lnTo>
                  <a:pt x="0" y="6658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4D203E0-BDBD-698A-27AB-4756EA072F6C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F258C84-7E65-08AA-2245-9D4DA450A941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B3540AA-8160-8AE9-757F-ACD6AAD57F41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코드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57B4DA77-ADE3-D4BF-74EA-8645FA7638DA}"/>
              </a:ext>
            </a:extLst>
          </p:cNvPr>
          <p:cNvSpPr txBox="1"/>
          <p:nvPr/>
        </p:nvSpPr>
        <p:spPr>
          <a:xfrm>
            <a:off x="6771544" y="2131102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main()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AFD3ED-FDDB-2016-3122-8FEA1497DF29}"/>
              </a:ext>
            </a:extLst>
          </p:cNvPr>
          <p:cNvGrpSpPr/>
          <p:nvPr/>
        </p:nvGrpSpPr>
        <p:grpSpPr>
          <a:xfrm>
            <a:off x="990600" y="2601595"/>
            <a:ext cx="11630301" cy="6660639"/>
            <a:chOff x="3580463" y="2601595"/>
            <a:chExt cx="11630301" cy="666063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2540E6D-B3A7-6130-DD2F-2D49E70D9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80463" y="2601595"/>
              <a:ext cx="11630301" cy="666063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28C3ED5-72DF-D22D-18FB-9257F5E36332}"/>
                </a:ext>
              </a:extLst>
            </p:cNvPr>
            <p:cNvSpPr/>
            <p:nvPr/>
          </p:nvSpPr>
          <p:spPr>
            <a:xfrm>
              <a:off x="3989198" y="3848100"/>
              <a:ext cx="6658333" cy="5334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7FD60F1A-6148-F379-4306-23DE580295B0}"/>
              </a:ext>
            </a:extLst>
          </p:cNvPr>
          <p:cNvSpPr/>
          <p:nvPr/>
        </p:nvSpPr>
        <p:spPr>
          <a:xfrm>
            <a:off x="9452435" y="3734169"/>
            <a:ext cx="9365759" cy="3744264"/>
          </a:xfrm>
          <a:custGeom>
            <a:avLst/>
            <a:gdLst/>
            <a:ahLst/>
            <a:cxnLst/>
            <a:rect l="l" t="t" r="r" b="b"/>
            <a:pathLst>
              <a:path w="12487679" h="4992351">
                <a:moveTo>
                  <a:pt x="0" y="0"/>
                </a:moveTo>
                <a:lnTo>
                  <a:pt x="12487679" y="0"/>
                </a:lnTo>
                <a:lnTo>
                  <a:pt x="12487679" y="4992351"/>
                </a:lnTo>
                <a:lnTo>
                  <a:pt x="0" y="49923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D5346988-5AF4-910F-8A6E-4A36EFA35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7209" y="5036235"/>
            <a:ext cx="707670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Calibri" panose="020F0502020204030204" pitchFamily="34" charset="0"/>
              </a:rPr>
              <a:t>사용자가 게임을 종료하지 않고</a:t>
            </a:r>
            <a:r>
              <a:rPr kumimoji="0" lang="en-US" altLang="ko-KR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Calibri" panose="020F0502020204030204" pitchFamily="34" charset="0"/>
              </a:rPr>
              <a:t>게임이 끝나지 않는 한 다음 단계를 반복합니다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7538B0C8-6B45-67C9-9D7A-3BCF642CB0FF}"/>
              </a:ext>
            </a:extLst>
          </p:cNvPr>
          <p:cNvSpPr txBox="1"/>
          <p:nvPr/>
        </p:nvSpPr>
        <p:spPr>
          <a:xfrm>
            <a:off x="11560663" y="4045524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3000" b="1" dirty="0">
                <a:solidFill>
                  <a:srgbClr val="823113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Poppins Bold"/>
                <a:sym typeface="Poppins Bold"/>
              </a:rPr>
              <a:t>게임 루프 시작</a:t>
            </a:r>
            <a:endParaRPr lang="en-US" sz="3000" b="1" dirty="0">
              <a:solidFill>
                <a:srgbClr val="823113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Poppins Bold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2931685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28072-A453-B55A-718A-0B8892761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CA8C71-FBB8-752A-B8C6-5A1D73AA6A65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7464293-5CD6-DB6F-AC5C-FA04A81E0ACC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BA39F65-7FA6-717B-D766-063BFE613FCD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EC78B64-D80B-336F-0D0F-DF1C8F1A117B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9C52E5F-DD61-BE7B-C75B-DC563C63A035}"/>
              </a:ext>
            </a:extLst>
          </p:cNvPr>
          <p:cNvSpPr/>
          <p:nvPr/>
        </p:nvSpPr>
        <p:spPr>
          <a:xfrm>
            <a:off x="1743479" y="2599967"/>
            <a:ext cx="6658333" cy="6658333"/>
          </a:xfrm>
          <a:custGeom>
            <a:avLst/>
            <a:gdLst/>
            <a:ahLst/>
            <a:cxnLst/>
            <a:rect l="l" t="t" r="r" b="b"/>
            <a:pathLst>
              <a:path w="6658333" h="6658333">
                <a:moveTo>
                  <a:pt x="0" y="0"/>
                </a:moveTo>
                <a:lnTo>
                  <a:pt x="6658333" y="0"/>
                </a:lnTo>
                <a:lnTo>
                  <a:pt x="6658333" y="6658333"/>
                </a:lnTo>
                <a:lnTo>
                  <a:pt x="0" y="6658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1E72401-A819-FA83-6FA4-BC596C2535F6}"/>
              </a:ext>
            </a:extLst>
          </p:cNvPr>
          <p:cNvSpPr/>
          <p:nvPr/>
        </p:nvSpPr>
        <p:spPr>
          <a:xfrm>
            <a:off x="5733090" y="2599967"/>
            <a:ext cx="6658333" cy="6658333"/>
          </a:xfrm>
          <a:custGeom>
            <a:avLst/>
            <a:gdLst/>
            <a:ahLst/>
            <a:cxnLst/>
            <a:rect l="l" t="t" r="r" b="b"/>
            <a:pathLst>
              <a:path w="6658333" h="6658333">
                <a:moveTo>
                  <a:pt x="0" y="0"/>
                </a:moveTo>
                <a:lnTo>
                  <a:pt x="6658334" y="0"/>
                </a:lnTo>
                <a:lnTo>
                  <a:pt x="6658334" y="6658333"/>
                </a:lnTo>
                <a:lnTo>
                  <a:pt x="0" y="6658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4420E36-93C7-AE03-7A59-FB085DD5853E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982FD8E-4F1D-762D-D2FC-9B01166F7CAF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5FEC806-4D36-2558-19D8-8D64BCAE62AA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코드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8D9DD923-5355-0D4B-3467-9C0CC94D10D8}"/>
              </a:ext>
            </a:extLst>
          </p:cNvPr>
          <p:cNvSpPr txBox="1"/>
          <p:nvPr/>
        </p:nvSpPr>
        <p:spPr>
          <a:xfrm>
            <a:off x="6771544" y="2131102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main()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758653A-62B1-4206-CB7F-C5DFEB7A01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393" y="2586185"/>
            <a:ext cx="11630301" cy="6660639"/>
          </a:xfrm>
          <a:prstGeom prst="rect">
            <a:avLst/>
          </a:prstGeom>
        </p:spPr>
      </p:pic>
      <p:sp>
        <p:nvSpPr>
          <p:cNvPr id="16" name="Freeform 18">
            <a:extLst>
              <a:ext uri="{FF2B5EF4-FFF2-40B4-BE49-F238E27FC236}">
                <a16:creationId xmlns:a16="http://schemas.microsoft.com/office/drawing/2014/main" id="{B5BEDBAF-52B6-D8F6-7339-EB150D640B78}"/>
              </a:ext>
            </a:extLst>
          </p:cNvPr>
          <p:cNvSpPr/>
          <p:nvPr/>
        </p:nvSpPr>
        <p:spPr>
          <a:xfrm>
            <a:off x="9452435" y="3734169"/>
            <a:ext cx="9365759" cy="3744264"/>
          </a:xfrm>
          <a:custGeom>
            <a:avLst/>
            <a:gdLst/>
            <a:ahLst/>
            <a:cxnLst/>
            <a:rect l="l" t="t" r="r" b="b"/>
            <a:pathLst>
              <a:path w="12487679" h="4992351">
                <a:moveTo>
                  <a:pt x="0" y="0"/>
                </a:moveTo>
                <a:lnTo>
                  <a:pt x="12487679" y="0"/>
                </a:lnTo>
                <a:lnTo>
                  <a:pt x="12487679" y="4992351"/>
                </a:lnTo>
                <a:lnTo>
                  <a:pt x="0" y="49923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B56542B-D6C6-3CBC-A000-DCC810AA7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5278" y="4486865"/>
            <a:ext cx="7150586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사용자 입력이나 시스템 이벤트를 처리하기 위한 이벤트 객체를 생성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pollEvent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event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): 이벤트 큐에서 발생한 이벤트를 가져와 처리합니다.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만약 사용자가 창을 닫으려고 하면(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Event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::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Closed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), </a:t>
            </a:r>
            <a:r>
              <a:rPr lang="ko-KR" altLang="en-US" sz="20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닫음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484981-EEC0-3BB8-2253-28BA6C420164}"/>
              </a:ext>
            </a:extLst>
          </p:cNvPr>
          <p:cNvSpPr/>
          <p:nvPr/>
        </p:nvSpPr>
        <p:spPr>
          <a:xfrm>
            <a:off x="1876485" y="4301233"/>
            <a:ext cx="7312413" cy="201320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D29F5EF1-9326-6C80-AC43-81D2576C7940}"/>
              </a:ext>
            </a:extLst>
          </p:cNvPr>
          <p:cNvSpPr txBox="1"/>
          <p:nvPr/>
        </p:nvSpPr>
        <p:spPr>
          <a:xfrm>
            <a:off x="11560663" y="4045524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EVENT </a:t>
            </a:r>
            <a:r>
              <a:rPr lang="ko-KR" alt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처리</a:t>
            </a:r>
            <a:endParaRPr lang="en-US" sz="3000" b="1" dirty="0">
              <a:solidFill>
                <a:srgbClr val="823113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2708889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FD3C0-4C39-23CE-0A68-EE263056F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DE0598-1511-4C15-1306-B653CDD0AFB6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97ECE5D-8809-6BAC-85A6-A14B33EA05AC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6B78A38-8C76-EE97-F97A-8A8785B4CA10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5BF7744-B368-465C-1D28-E34BC564E76D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C342B8B-C21F-CC95-EBD4-7F77107C458B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F18D5F5-3790-34AC-BA0D-B2597EAC670D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1CA25A0-7623-4B6A-F40F-A16C28463DD1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코드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7728860C-95BF-DA3F-D0B7-3057B3730115}"/>
              </a:ext>
            </a:extLst>
          </p:cNvPr>
          <p:cNvSpPr txBox="1"/>
          <p:nvPr/>
        </p:nvSpPr>
        <p:spPr>
          <a:xfrm>
            <a:off x="6771544" y="2131102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main()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9CAFAF-6067-CE77-1A8A-979725376C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393" y="2586185"/>
            <a:ext cx="11630301" cy="666063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CFA085-ED3B-49EE-E0ED-DD8D000EED15}"/>
              </a:ext>
            </a:extLst>
          </p:cNvPr>
          <p:cNvSpPr/>
          <p:nvPr/>
        </p:nvSpPr>
        <p:spPr>
          <a:xfrm>
            <a:off x="1876485" y="6438900"/>
            <a:ext cx="7312413" cy="10021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7835EED0-1A01-8B9D-D530-5D532DE4E600}"/>
              </a:ext>
            </a:extLst>
          </p:cNvPr>
          <p:cNvSpPr/>
          <p:nvPr/>
        </p:nvSpPr>
        <p:spPr>
          <a:xfrm>
            <a:off x="9452435" y="3734169"/>
            <a:ext cx="9365759" cy="3744264"/>
          </a:xfrm>
          <a:custGeom>
            <a:avLst/>
            <a:gdLst/>
            <a:ahLst/>
            <a:cxnLst/>
            <a:rect l="l" t="t" r="r" b="b"/>
            <a:pathLst>
              <a:path w="12487679" h="4992351">
                <a:moveTo>
                  <a:pt x="0" y="0"/>
                </a:moveTo>
                <a:lnTo>
                  <a:pt x="12487679" y="0"/>
                </a:lnTo>
                <a:lnTo>
                  <a:pt x="12487679" y="4992351"/>
                </a:lnTo>
                <a:lnTo>
                  <a:pt x="0" y="49923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FA3DDA43-B410-9062-7BEC-E7D1F9576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5278" y="4371448"/>
            <a:ext cx="7852722" cy="2385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game.input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();: 사용자의 키 입력을 처리</a:t>
            </a: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game.logic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();: 게임의 논리</a:t>
            </a:r>
            <a:r>
              <a:rPr kumimoji="0" lang="en-US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업데이트</a:t>
            </a: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game.render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();: 현재 상태에 따라</a:t>
            </a:r>
            <a:r>
              <a:rPr kumimoji="0" lang="en-US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화면 출력</a:t>
            </a:r>
            <a:endParaRPr kumimoji="0" lang="ko-KR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E55C57D4-72FC-20FF-ABB4-AF24A64FC7E8}"/>
              </a:ext>
            </a:extLst>
          </p:cNvPr>
          <p:cNvSpPr txBox="1"/>
          <p:nvPr/>
        </p:nvSpPr>
        <p:spPr>
          <a:xfrm>
            <a:off x="11560663" y="4045524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3000" b="1" dirty="0">
                <a:solidFill>
                  <a:srgbClr val="823113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Poppins Bold"/>
                <a:sym typeface="Poppins Bold"/>
              </a:rPr>
              <a:t>함수 호출</a:t>
            </a:r>
            <a:endParaRPr lang="en-US" sz="3000" b="1" dirty="0">
              <a:solidFill>
                <a:srgbClr val="823113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Poppins Bold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62155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EA437-0753-E503-6724-4DBCE6EDA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52365A6-81BD-040B-F048-E7933CA7BB8E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CDA098B-A67F-F380-EF34-07FB313EA4EF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7D657CF-C7F0-F6D6-6264-755D205A9238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1FE22F7-4073-5AD7-D2D7-1C6B95FF9323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ED44B91-4D78-E5B6-93B8-03DC5BF76BC0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2EB4C16-86E0-350E-0C21-1E3D7CCC319C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B3AEFE97-D548-9EB5-C03B-B1C6E83E3511}"/>
              </a:ext>
            </a:extLst>
          </p:cNvPr>
          <p:cNvSpPr txBox="1"/>
          <p:nvPr/>
        </p:nvSpPr>
        <p:spPr>
          <a:xfrm>
            <a:off x="6779859" y="2102631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SnakeGame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 class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07AE172D-D614-000F-382F-24AF5FCD7C97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game.input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();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278BC-6DD1-0FEB-DD46-2F1C454B2056}"/>
              </a:ext>
            </a:extLst>
          </p:cNvPr>
          <p:cNvSpPr txBox="1"/>
          <p:nvPr/>
        </p:nvSpPr>
        <p:spPr>
          <a:xfrm>
            <a:off x="15087600" y="5096927"/>
            <a:ext cx="23326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조작 방향키 설정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X : </a:t>
            </a:r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종료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BDFDD6D-CCFD-4410-404E-95D2D0E0E7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8062" y="3069557"/>
            <a:ext cx="11016138" cy="565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5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8FC1E-292D-84E4-474E-F279FDCE0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29B61E-8C3E-C841-1B0E-39845C400824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BFEBF29-16A8-B1BD-D2BC-6C593602272A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2265F06-53D6-A091-5CEE-235A0CA3527D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5AA2891-7DB6-AF7F-E0E4-0CC9883E6DFA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43DE37B2-1AA2-8C2B-8443-8DA6854936A6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4B61E18-75B3-C9A6-C478-195D23D47EBD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086377E7-8611-2B84-798B-AE28CE908A67}"/>
              </a:ext>
            </a:extLst>
          </p:cNvPr>
          <p:cNvSpPr txBox="1"/>
          <p:nvPr/>
        </p:nvSpPr>
        <p:spPr>
          <a:xfrm>
            <a:off x="6771544" y="2095500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SnakeGame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 class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9D14E9D0-D769-B063-4B30-B477611ABDB0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game.logic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();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A3C45-DF0C-5EE5-926C-D6C999678000}"/>
              </a:ext>
            </a:extLst>
          </p:cNvPr>
          <p:cNvSpPr txBox="1"/>
          <p:nvPr/>
        </p:nvSpPr>
        <p:spPr>
          <a:xfrm>
            <a:off x="12851772" y="4206443"/>
            <a:ext cx="61479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뱀의 머리 방향</a:t>
            </a:r>
            <a:r>
              <a:rPr kumimoji="0" lang="en-US" altLang="ko-KR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kumimoji="0" lang="en-US" altLang="ko-KR" sz="25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dir</a:t>
            </a:r>
            <a:r>
              <a:rPr kumimoji="0" lang="en-US" altLang="ko-KR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에 따라 머리 이동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CA031F-6A77-094C-131D-F0B0DFE76746}"/>
              </a:ext>
            </a:extLst>
          </p:cNvPr>
          <p:cNvSpPr txBox="1"/>
          <p:nvPr/>
        </p:nvSpPr>
        <p:spPr>
          <a:xfrm>
            <a:off x="12878502" y="6319632"/>
            <a:ext cx="22128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뱀 몸통 이동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25C8A8C-3404-ED73-15D2-22CB2D917B0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44728"/>
          <a:stretch/>
        </p:blipFill>
        <p:spPr>
          <a:xfrm>
            <a:off x="1397505" y="2901821"/>
            <a:ext cx="11316371" cy="649009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1178BE-BA58-99EE-C1BF-49811A465E1E}"/>
              </a:ext>
            </a:extLst>
          </p:cNvPr>
          <p:cNvSpPr/>
          <p:nvPr/>
        </p:nvSpPr>
        <p:spPr>
          <a:xfrm>
            <a:off x="2591777" y="3850510"/>
            <a:ext cx="6628423" cy="180149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016249-C89E-7452-000E-0447F67312C8}"/>
              </a:ext>
            </a:extLst>
          </p:cNvPr>
          <p:cNvSpPr/>
          <p:nvPr/>
        </p:nvSpPr>
        <p:spPr>
          <a:xfrm>
            <a:off x="2569221" y="6006878"/>
            <a:ext cx="6651956" cy="151122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26CF2D-5BD1-3AD9-DE56-926BABEE8864}"/>
              </a:ext>
            </a:extLst>
          </p:cNvPr>
          <p:cNvSpPr/>
          <p:nvPr/>
        </p:nvSpPr>
        <p:spPr>
          <a:xfrm>
            <a:off x="2592362" y="7734300"/>
            <a:ext cx="7923237" cy="144142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FF1DD8-E0A0-1E59-FB9C-C7787D466A84}"/>
              </a:ext>
            </a:extLst>
          </p:cNvPr>
          <p:cNvSpPr txBox="1"/>
          <p:nvPr/>
        </p:nvSpPr>
        <p:spPr>
          <a:xfrm>
            <a:off x="12878502" y="7940640"/>
            <a:ext cx="37196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과일 먹으면 점수 증가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뱀 몸통 늘리기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745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1" grpId="0" animBg="1"/>
      <p:bldP spid="15" grpId="0" animBg="1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5D650-BD62-B503-F075-1C3C8C932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3889691-8608-30D2-F83C-0C9E7047C5AE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A8365B1-31E1-E99D-ABE7-12DD1EAA4A8F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9AEBB5A-E12E-84C3-56B4-7F00DF01EF28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C3E6625-AE55-6608-1F73-D2E405D15090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8B6B52D-5FF5-E86B-317C-3CE64C0047A1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8CA96F6-026B-1333-8458-E23BC9855067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50FF5640-1ED6-0CE8-2471-581A00FE0D12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game.logic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();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3AC49EC-19CF-AC24-BC74-932FF901161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55272"/>
          <a:stretch/>
        </p:blipFill>
        <p:spPr>
          <a:xfrm>
            <a:off x="786532" y="3170166"/>
            <a:ext cx="11552233" cy="536143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A016EE-2698-7F36-EB59-A69B30EFBA9F}"/>
              </a:ext>
            </a:extLst>
          </p:cNvPr>
          <p:cNvSpPr/>
          <p:nvPr/>
        </p:nvSpPr>
        <p:spPr>
          <a:xfrm>
            <a:off x="1921020" y="3609322"/>
            <a:ext cx="10194779" cy="270368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2863DF-FAA9-6D26-D883-6714B8BAAEAA}"/>
              </a:ext>
            </a:extLst>
          </p:cNvPr>
          <p:cNvSpPr txBox="1"/>
          <p:nvPr/>
        </p:nvSpPr>
        <p:spPr>
          <a:xfrm>
            <a:off x="12798187" y="4029360"/>
            <a:ext cx="57912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벽에 </a:t>
            </a:r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닿으면</a:t>
            </a:r>
            <a:r>
              <a:rPr lang="en-US" altLang="ko-KR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몸에 머리가 닿으면 게임 오버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점수</a:t>
            </a:r>
            <a:r>
              <a:rPr lang="en-US" altLang="ko-KR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오버 출력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214964-09E2-F84C-950F-B08F43F87E98}"/>
              </a:ext>
            </a:extLst>
          </p:cNvPr>
          <p:cNvSpPr txBox="1"/>
          <p:nvPr/>
        </p:nvSpPr>
        <p:spPr>
          <a:xfrm>
            <a:off x="12828667" y="6804478"/>
            <a:ext cx="58626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몸길이 </a:t>
            </a:r>
            <a:r>
              <a:rPr lang="en-US" altLang="ko-KR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10 </a:t>
            </a:r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넘으면 게임 클리어</a:t>
            </a:r>
            <a:endParaRPr lang="en-US" altLang="ko-KR" sz="2500" dirty="0">
              <a:solidFill>
                <a:srgbClr val="7429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점수</a:t>
            </a:r>
            <a:r>
              <a:rPr kumimoji="0" lang="en-US" altLang="ko-KR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클리어 출력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6BFC63-ACE4-DD7F-BB20-E1783B5118D1}"/>
              </a:ext>
            </a:extLst>
          </p:cNvPr>
          <p:cNvSpPr/>
          <p:nvPr/>
        </p:nvSpPr>
        <p:spPr>
          <a:xfrm>
            <a:off x="1936260" y="6426225"/>
            <a:ext cx="8458792" cy="161828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63828F2B-14E8-8326-5C7D-CA974EF27E19}"/>
              </a:ext>
            </a:extLst>
          </p:cNvPr>
          <p:cNvSpPr txBox="1"/>
          <p:nvPr/>
        </p:nvSpPr>
        <p:spPr>
          <a:xfrm>
            <a:off x="6771544" y="2095500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SnakeGame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4426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707E1-27EE-8953-9A6E-64FF846DB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6D7EA87-C935-44F3-2BB1-F508E1BCB7CE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1052487-C69A-C069-00B4-7081088EDF60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8F2F9F1-CD89-8AAF-B003-191628D6733E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E8788D8-AEC3-B190-A762-44FD183A2CA1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6BCE3B1-42DA-FBD6-B6CE-77609793C7EF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CB355FE-7C9F-6818-E54B-3CA5A72609D8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A740C197-6CA7-7034-323D-7A8D6958D814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game.render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();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A6D93F-7DA2-C941-A8E9-7A3B5C6BB8AC}"/>
              </a:ext>
            </a:extLst>
          </p:cNvPr>
          <p:cNvSpPr txBox="1"/>
          <p:nvPr/>
        </p:nvSpPr>
        <p:spPr>
          <a:xfrm>
            <a:off x="12808453" y="3280449"/>
            <a:ext cx="16722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화면 지우기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E69ED08-02D4-3E81-2B19-146900ED634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51935"/>
          <a:stretch/>
        </p:blipFill>
        <p:spPr>
          <a:xfrm>
            <a:off x="381000" y="2824064"/>
            <a:ext cx="12111523" cy="616163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302E96-DC75-9040-8BE1-85358C58E23A}"/>
              </a:ext>
            </a:extLst>
          </p:cNvPr>
          <p:cNvSpPr/>
          <p:nvPr/>
        </p:nvSpPr>
        <p:spPr>
          <a:xfrm>
            <a:off x="1521705" y="3365571"/>
            <a:ext cx="7699472" cy="44046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F40BF8-54B8-FE37-08FD-19519ECBFFF9}"/>
              </a:ext>
            </a:extLst>
          </p:cNvPr>
          <p:cNvSpPr/>
          <p:nvPr/>
        </p:nvSpPr>
        <p:spPr>
          <a:xfrm>
            <a:off x="1432436" y="4245430"/>
            <a:ext cx="9311764" cy="201871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4E5DA-392A-C14D-37FE-D5C3315AFFD4}"/>
              </a:ext>
            </a:extLst>
          </p:cNvPr>
          <p:cNvSpPr txBox="1"/>
          <p:nvPr/>
        </p:nvSpPr>
        <p:spPr>
          <a:xfrm>
            <a:off x="12839279" y="4940396"/>
            <a:ext cx="14093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게임 </a:t>
            </a:r>
            <a:r>
              <a:rPr kumimoji="0" lang="ko-KR" altLang="en-US" sz="25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윗벽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C883CD-425E-1B1E-BF8C-7540C312E86E}"/>
              </a:ext>
            </a:extLst>
          </p:cNvPr>
          <p:cNvSpPr txBox="1"/>
          <p:nvPr/>
        </p:nvSpPr>
        <p:spPr>
          <a:xfrm>
            <a:off x="12808453" y="7165215"/>
            <a:ext cx="17491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벽 모양 출력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699C39-8603-B29D-174E-FB79E4DA9746}"/>
              </a:ext>
            </a:extLst>
          </p:cNvPr>
          <p:cNvSpPr/>
          <p:nvPr/>
        </p:nvSpPr>
        <p:spPr>
          <a:xfrm>
            <a:off x="1432436" y="6430668"/>
            <a:ext cx="10149964" cy="254640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F05E1A14-B736-B28D-6943-08120D677F7B}"/>
              </a:ext>
            </a:extLst>
          </p:cNvPr>
          <p:cNvSpPr txBox="1"/>
          <p:nvPr/>
        </p:nvSpPr>
        <p:spPr>
          <a:xfrm>
            <a:off x="6771544" y="2095500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SnakeGame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375739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  <p:bldP spid="15" grpId="0" animBg="1"/>
      <p:bldP spid="18" grpId="0"/>
      <p:bldP spid="19" grpId="0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AE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-571831">
            <a:off x="-173927" y="5217935"/>
            <a:ext cx="4099369" cy="4114800"/>
          </a:xfrm>
          <a:custGeom>
            <a:avLst/>
            <a:gdLst/>
            <a:ahLst/>
            <a:cxnLst/>
            <a:rect l="l" t="t" r="r" b="b"/>
            <a:pathLst>
              <a:path w="4099369" h="4114800">
                <a:moveTo>
                  <a:pt x="0" y="0"/>
                </a:moveTo>
                <a:lnTo>
                  <a:pt x="4099369" y="0"/>
                </a:lnTo>
                <a:lnTo>
                  <a:pt x="4099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911294" y="5173660"/>
            <a:ext cx="3086100" cy="2434997"/>
            <a:chOff x="0" y="0"/>
            <a:chExt cx="812800" cy="6413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41316"/>
            </a:xfrm>
            <a:custGeom>
              <a:avLst/>
              <a:gdLst/>
              <a:ahLst/>
              <a:cxnLst/>
              <a:rect l="l" t="t" r="r" b="b"/>
              <a:pathLst>
                <a:path w="812800" h="641316">
                  <a:moveTo>
                    <a:pt x="0" y="0"/>
                  </a:moveTo>
                  <a:lnTo>
                    <a:pt x="812800" y="0"/>
                  </a:lnTo>
                  <a:lnTo>
                    <a:pt x="812800" y="641316"/>
                  </a:lnTo>
                  <a:lnTo>
                    <a:pt x="0" y="641316"/>
                  </a:lnTo>
                  <a:close/>
                </a:path>
              </a:pathLst>
            </a:custGeom>
            <a:solidFill>
              <a:srgbClr val="C7AE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6794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75722" y="4209189"/>
            <a:ext cx="3086100" cy="4960678"/>
            <a:chOff x="0" y="0"/>
            <a:chExt cx="812800" cy="13065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306516"/>
            </a:xfrm>
            <a:custGeom>
              <a:avLst/>
              <a:gdLst/>
              <a:ahLst/>
              <a:cxnLst/>
              <a:rect l="l" t="t" r="r" b="b"/>
              <a:pathLst>
                <a:path w="812800" h="1306516">
                  <a:moveTo>
                    <a:pt x="0" y="0"/>
                  </a:moveTo>
                  <a:lnTo>
                    <a:pt x="812800" y="0"/>
                  </a:lnTo>
                  <a:lnTo>
                    <a:pt x="812800" y="1306516"/>
                  </a:lnTo>
                  <a:lnTo>
                    <a:pt x="0" y="1306516"/>
                  </a:lnTo>
                  <a:close/>
                </a:path>
              </a:pathLst>
            </a:custGeom>
            <a:solidFill>
              <a:srgbClr val="C7AE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1344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1785061" flipH="1">
            <a:off x="16401298" y="842241"/>
            <a:ext cx="2032795" cy="2484068"/>
          </a:xfrm>
          <a:custGeom>
            <a:avLst/>
            <a:gdLst/>
            <a:ahLst/>
            <a:cxnLst/>
            <a:rect l="l" t="t" r="r" b="b"/>
            <a:pathLst>
              <a:path w="2032795" h="2484068">
                <a:moveTo>
                  <a:pt x="2032796" y="0"/>
                </a:moveTo>
                <a:lnTo>
                  <a:pt x="0" y="0"/>
                </a:lnTo>
                <a:lnTo>
                  <a:pt x="0" y="2484068"/>
                </a:lnTo>
                <a:lnTo>
                  <a:pt x="2032796" y="2484068"/>
                </a:lnTo>
                <a:lnTo>
                  <a:pt x="203279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994951" y="2640158"/>
            <a:ext cx="7920450" cy="1995176"/>
            <a:chOff x="0" y="0"/>
            <a:chExt cx="11454612" cy="2885437"/>
          </a:xfrm>
        </p:grpSpPr>
        <p:sp>
          <p:nvSpPr>
            <p:cNvPr id="15" name="Freeform 15"/>
            <p:cNvSpPr/>
            <p:nvPr/>
          </p:nvSpPr>
          <p:spPr>
            <a:xfrm>
              <a:off x="1514817" y="607382"/>
              <a:ext cx="9939794" cy="2278055"/>
            </a:xfrm>
            <a:custGeom>
              <a:avLst/>
              <a:gdLst/>
              <a:ahLst/>
              <a:cxnLst/>
              <a:rect l="l" t="t" r="r" b="b"/>
              <a:pathLst>
                <a:path w="9939794" h="2278055">
                  <a:moveTo>
                    <a:pt x="0" y="0"/>
                  </a:moveTo>
                  <a:lnTo>
                    <a:pt x="9939795" y="0"/>
                  </a:lnTo>
                  <a:lnTo>
                    <a:pt x="9939795" y="2278055"/>
                  </a:lnTo>
                  <a:lnTo>
                    <a:pt x="0" y="2278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2714778" cy="2493072"/>
            </a:xfrm>
            <a:custGeom>
              <a:avLst/>
              <a:gdLst/>
              <a:ahLst/>
              <a:cxnLst/>
              <a:rect l="l" t="t" r="r" b="b"/>
              <a:pathLst>
                <a:path w="2714778" h="2493072">
                  <a:moveTo>
                    <a:pt x="0" y="0"/>
                  </a:moveTo>
                  <a:lnTo>
                    <a:pt x="2714778" y="0"/>
                  </a:lnTo>
                  <a:lnTo>
                    <a:pt x="2714778" y="2493072"/>
                  </a:lnTo>
                  <a:lnTo>
                    <a:pt x="0" y="2493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504269" y="3652957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 dirty="0" err="1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3000" b="1" spc="150" dirty="0" err="1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개요</a:t>
            </a:r>
            <a:endParaRPr lang="en-US" sz="3000" b="1" spc="150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362200" y="857250"/>
            <a:ext cx="13106399" cy="137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More Sugar"/>
                <a:ea typeface="More Sugar"/>
                <a:cs typeface="More Sugar"/>
                <a:sym typeface="More Sugar"/>
              </a:rPr>
              <a:t>TABLE OF CONTENTS</a:t>
            </a:r>
          </a:p>
        </p:txBody>
      </p:sp>
      <p:grpSp>
        <p:nvGrpSpPr>
          <p:cNvPr id="31" name="Group 14">
            <a:extLst>
              <a:ext uri="{FF2B5EF4-FFF2-40B4-BE49-F238E27FC236}">
                <a16:creationId xmlns:a16="http://schemas.microsoft.com/office/drawing/2014/main" id="{2417DD13-2A99-AD7F-13D9-600F2A2ECAE5}"/>
              </a:ext>
            </a:extLst>
          </p:cNvPr>
          <p:cNvGrpSpPr/>
          <p:nvPr/>
        </p:nvGrpSpPr>
        <p:grpSpPr>
          <a:xfrm>
            <a:off x="1025429" y="4485169"/>
            <a:ext cx="7920450" cy="1995176"/>
            <a:chOff x="0" y="0"/>
            <a:chExt cx="11454612" cy="2885437"/>
          </a:xfrm>
        </p:grpSpPr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1C7D9C38-D40B-C6BC-C38C-DE68D9DB7704}"/>
                </a:ext>
              </a:extLst>
            </p:cNvPr>
            <p:cNvSpPr/>
            <p:nvPr/>
          </p:nvSpPr>
          <p:spPr>
            <a:xfrm>
              <a:off x="1514817" y="607382"/>
              <a:ext cx="9939794" cy="2278055"/>
            </a:xfrm>
            <a:custGeom>
              <a:avLst/>
              <a:gdLst/>
              <a:ahLst/>
              <a:cxnLst/>
              <a:rect l="l" t="t" r="r" b="b"/>
              <a:pathLst>
                <a:path w="9939794" h="2278055">
                  <a:moveTo>
                    <a:pt x="0" y="0"/>
                  </a:moveTo>
                  <a:lnTo>
                    <a:pt x="9939795" y="0"/>
                  </a:lnTo>
                  <a:lnTo>
                    <a:pt x="9939795" y="2278055"/>
                  </a:lnTo>
                  <a:lnTo>
                    <a:pt x="0" y="2278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1E2F077B-4DAF-C3E1-9E2C-FD6BDF9E4DF5}"/>
                </a:ext>
              </a:extLst>
            </p:cNvPr>
            <p:cNvSpPr/>
            <p:nvPr/>
          </p:nvSpPr>
          <p:spPr>
            <a:xfrm>
              <a:off x="0" y="0"/>
              <a:ext cx="2714778" cy="2493072"/>
            </a:xfrm>
            <a:custGeom>
              <a:avLst/>
              <a:gdLst/>
              <a:ahLst/>
              <a:cxnLst/>
              <a:rect l="l" t="t" r="r" b="b"/>
              <a:pathLst>
                <a:path w="2714778" h="2493072">
                  <a:moveTo>
                    <a:pt x="0" y="0"/>
                  </a:moveTo>
                  <a:lnTo>
                    <a:pt x="2714778" y="0"/>
                  </a:lnTo>
                  <a:lnTo>
                    <a:pt x="2714778" y="2493072"/>
                  </a:lnTo>
                  <a:lnTo>
                    <a:pt x="0" y="2493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4" name="Group 14">
            <a:extLst>
              <a:ext uri="{FF2B5EF4-FFF2-40B4-BE49-F238E27FC236}">
                <a16:creationId xmlns:a16="http://schemas.microsoft.com/office/drawing/2014/main" id="{615486AD-5EF5-A747-9120-6121EA7E5E50}"/>
              </a:ext>
            </a:extLst>
          </p:cNvPr>
          <p:cNvGrpSpPr/>
          <p:nvPr/>
        </p:nvGrpSpPr>
        <p:grpSpPr>
          <a:xfrm>
            <a:off x="1010189" y="6413351"/>
            <a:ext cx="7920450" cy="1995176"/>
            <a:chOff x="0" y="0"/>
            <a:chExt cx="11454612" cy="2885437"/>
          </a:xfrm>
        </p:grpSpPr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AA3B4612-B572-193F-0199-3AF0DE39E701}"/>
                </a:ext>
              </a:extLst>
            </p:cNvPr>
            <p:cNvSpPr/>
            <p:nvPr/>
          </p:nvSpPr>
          <p:spPr>
            <a:xfrm>
              <a:off x="1514817" y="607382"/>
              <a:ext cx="9939794" cy="2278055"/>
            </a:xfrm>
            <a:custGeom>
              <a:avLst/>
              <a:gdLst/>
              <a:ahLst/>
              <a:cxnLst/>
              <a:rect l="l" t="t" r="r" b="b"/>
              <a:pathLst>
                <a:path w="9939794" h="2278055">
                  <a:moveTo>
                    <a:pt x="0" y="0"/>
                  </a:moveTo>
                  <a:lnTo>
                    <a:pt x="9939795" y="0"/>
                  </a:lnTo>
                  <a:lnTo>
                    <a:pt x="9939795" y="2278055"/>
                  </a:lnTo>
                  <a:lnTo>
                    <a:pt x="0" y="2278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3D80E0C2-5087-6127-54C2-3CBF39FAF8E8}"/>
                </a:ext>
              </a:extLst>
            </p:cNvPr>
            <p:cNvSpPr/>
            <p:nvPr/>
          </p:nvSpPr>
          <p:spPr>
            <a:xfrm>
              <a:off x="0" y="0"/>
              <a:ext cx="2714778" cy="2493072"/>
            </a:xfrm>
            <a:custGeom>
              <a:avLst/>
              <a:gdLst/>
              <a:ahLst/>
              <a:cxnLst/>
              <a:rect l="l" t="t" r="r" b="b"/>
              <a:pathLst>
                <a:path w="2714778" h="2493072">
                  <a:moveTo>
                    <a:pt x="0" y="0"/>
                  </a:moveTo>
                  <a:lnTo>
                    <a:pt x="2714778" y="0"/>
                  </a:lnTo>
                  <a:lnTo>
                    <a:pt x="2714778" y="2493072"/>
                  </a:lnTo>
                  <a:lnTo>
                    <a:pt x="0" y="2493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7" name="Group 14">
            <a:extLst>
              <a:ext uri="{FF2B5EF4-FFF2-40B4-BE49-F238E27FC236}">
                <a16:creationId xmlns:a16="http://schemas.microsoft.com/office/drawing/2014/main" id="{A384B6A3-7CDE-4A38-44DE-5A49019D35B3}"/>
              </a:ext>
            </a:extLst>
          </p:cNvPr>
          <p:cNvGrpSpPr/>
          <p:nvPr/>
        </p:nvGrpSpPr>
        <p:grpSpPr>
          <a:xfrm>
            <a:off x="9221177" y="2655369"/>
            <a:ext cx="7920450" cy="1995176"/>
            <a:chOff x="0" y="0"/>
            <a:chExt cx="11454612" cy="2885437"/>
          </a:xfrm>
        </p:grpSpPr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CF92CDE5-9C3D-091B-2C4B-4762673AE69C}"/>
                </a:ext>
              </a:extLst>
            </p:cNvPr>
            <p:cNvSpPr/>
            <p:nvPr/>
          </p:nvSpPr>
          <p:spPr>
            <a:xfrm>
              <a:off x="1514817" y="607382"/>
              <a:ext cx="9939794" cy="2278055"/>
            </a:xfrm>
            <a:custGeom>
              <a:avLst/>
              <a:gdLst/>
              <a:ahLst/>
              <a:cxnLst/>
              <a:rect l="l" t="t" r="r" b="b"/>
              <a:pathLst>
                <a:path w="9939794" h="2278055">
                  <a:moveTo>
                    <a:pt x="0" y="0"/>
                  </a:moveTo>
                  <a:lnTo>
                    <a:pt x="9939795" y="0"/>
                  </a:lnTo>
                  <a:lnTo>
                    <a:pt x="9939795" y="2278055"/>
                  </a:lnTo>
                  <a:lnTo>
                    <a:pt x="0" y="2278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7C297F9B-633B-303B-F959-BD7F363880BB}"/>
                </a:ext>
              </a:extLst>
            </p:cNvPr>
            <p:cNvSpPr/>
            <p:nvPr/>
          </p:nvSpPr>
          <p:spPr>
            <a:xfrm>
              <a:off x="0" y="0"/>
              <a:ext cx="2714778" cy="2493072"/>
            </a:xfrm>
            <a:custGeom>
              <a:avLst/>
              <a:gdLst/>
              <a:ahLst/>
              <a:cxnLst/>
              <a:rect l="l" t="t" r="r" b="b"/>
              <a:pathLst>
                <a:path w="2714778" h="2493072">
                  <a:moveTo>
                    <a:pt x="0" y="0"/>
                  </a:moveTo>
                  <a:lnTo>
                    <a:pt x="2714778" y="0"/>
                  </a:lnTo>
                  <a:lnTo>
                    <a:pt x="2714778" y="2493072"/>
                  </a:lnTo>
                  <a:lnTo>
                    <a:pt x="0" y="2493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0" name="Group 14">
            <a:extLst>
              <a:ext uri="{FF2B5EF4-FFF2-40B4-BE49-F238E27FC236}">
                <a16:creationId xmlns:a16="http://schemas.microsoft.com/office/drawing/2014/main" id="{6DAA26E2-5752-FA07-B1C5-327F2769F7F5}"/>
              </a:ext>
            </a:extLst>
          </p:cNvPr>
          <p:cNvGrpSpPr/>
          <p:nvPr/>
        </p:nvGrpSpPr>
        <p:grpSpPr>
          <a:xfrm>
            <a:off x="9251655" y="4500380"/>
            <a:ext cx="7920450" cy="1995176"/>
            <a:chOff x="0" y="0"/>
            <a:chExt cx="11454612" cy="2885437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1DAA80D9-EF9E-0D68-54E5-F867E16ECA13}"/>
                </a:ext>
              </a:extLst>
            </p:cNvPr>
            <p:cNvSpPr/>
            <p:nvPr/>
          </p:nvSpPr>
          <p:spPr>
            <a:xfrm>
              <a:off x="1514817" y="607382"/>
              <a:ext cx="9939794" cy="2278055"/>
            </a:xfrm>
            <a:custGeom>
              <a:avLst/>
              <a:gdLst/>
              <a:ahLst/>
              <a:cxnLst/>
              <a:rect l="l" t="t" r="r" b="b"/>
              <a:pathLst>
                <a:path w="9939794" h="2278055">
                  <a:moveTo>
                    <a:pt x="0" y="0"/>
                  </a:moveTo>
                  <a:lnTo>
                    <a:pt x="9939795" y="0"/>
                  </a:lnTo>
                  <a:lnTo>
                    <a:pt x="9939795" y="2278055"/>
                  </a:lnTo>
                  <a:lnTo>
                    <a:pt x="0" y="2278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DB3BC751-6B02-8115-1DEC-DA59F585A0A7}"/>
                </a:ext>
              </a:extLst>
            </p:cNvPr>
            <p:cNvSpPr/>
            <p:nvPr/>
          </p:nvSpPr>
          <p:spPr>
            <a:xfrm>
              <a:off x="0" y="0"/>
              <a:ext cx="2714778" cy="2493072"/>
            </a:xfrm>
            <a:custGeom>
              <a:avLst/>
              <a:gdLst/>
              <a:ahLst/>
              <a:cxnLst/>
              <a:rect l="l" t="t" r="r" b="b"/>
              <a:pathLst>
                <a:path w="2714778" h="2493072">
                  <a:moveTo>
                    <a:pt x="0" y="0"/>
                  </a:moveTo>
                  <a:lnTo>
                    <a:pt x="2714778" y="0"/>
                  </a:lnTo>
                  <a:lnTo>
                    <a:pt x="2714778" y="2493072"/>
                  </a:lnTo>
                  <a:lnTo>
                    <a:pt x="0" y="2493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3" name="Group 14">
            <a:extLst>
              <a:ext uri="{FF2B5EF4-FFF2-40B4-BE49-F238E27FC236}">
                <a16:creationId xmlns:a16="http://schemas.microsoft.com/office/drawing/2014/main" id="{9AB6B319-55DB-F035-0EAB-4B7B6D0E114B}"/>
              </a:ext>
            </a:extLst>
          </p:cNvPr>
          <p:cNvGrpSpPr/>
          <p:nvPr/>
        </p:nvGrpSpPr>
        <p:grpSpPr>
          <a:xfrm>
            <a:off x="9236415" y="6428562"/>
            <a:ext cx="7920450" cy="1995176"/>
            <a:chOff x="0" y="0"/>
            <a:chExt cx="11454612" cy="2885437"/>
          </a:xfrm>
        </p:grpSpPr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3ECED79B-0D34-DB6F-F437-288A63244F7B}"/>
                </a:ext>
              </a:extLst>
            </p:cNvPr>
            <p:cNvSpPr/>
            <p:nvPr/>
          </p:nvSpPr>
          <p:spPr>
            <a:xfrm>
              <a:off x="1514817" y="607382"/>
              <a:ext cx="9939794" cy="2278055"/>
            </a:xfrm>
            <a:custGeom>
              <a:avLst/>
              <a:gdLst/>
              <a:ahLst/>
              <a:cxnLst/>
              <a:rect l="l" t="t" r="r" b="b"/>
              <a:pathLst>
                <a:path w="9939794" h="2278055">
                  <a:moveTo>
                    <a:pt x="0" y="0"/>
                  </a:moveTo>
                  <a:lnTo>
                    <a:pt x="9939795" y="0"/>
                  </a:lnTo>
                  <a:lnTo>
                    <a:pt x="9939795" y="2278055"/>
                  </a:lnTo>
                  <a:lnTo>
                    <a:pt x="0" y="2278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C3546B08-795C-9AFC-A3D1-089D12EC74C5}"/>
                </a:ext>
              </a:extLst>
            </p:cNvPr>
            <p:cNvSpPr/>
            <p:nvPr/>
          </p:nvSpPr>
          <p:spPr>
            <a:xfrm>
              <a:off x="0" y="0"/>
              <a:ext cx="2714778" cy="2493072"/>
            </a:xfrm>
            <a:custGeom>
              <a:avLst/>
              <a:gdLst/>
              <a:ahLst/>
              <a:cxnLst/>
              <a:rect l="l" t="t" r="r" b="b"/>
              <a:pathLst>
                <a:path w="2714778" h="2493072">
                  <a:moveTo>
                    <a:pt x="0" y="0"/>
                  </a:moveTo>
                  <a:lnTo>
                    <a:pt x="2714778" y="0"/>
                  </a:lnTo>
                  <a:lnTo>
                    <a:pt x="2714778" y="2493072"/>
                  </a:lnTo>
                  <a:lnTo>
                    <a:pt x="0" y="2493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609400" y="5521008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 dirty="0" err="1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3000" b="1" spc="150" dirty="0" err="1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플레이</a:t>
            </a: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3000" b="1" spc="150" dirty="0" err="1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방법</a:t>
            </a:r>
            <a:endParaRPr lang="en-US" sz="3000" b="1" spc="150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489029" y="7472889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 dirty="0" err="1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ko-KR" alt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테스트</a:t>
            </a:r>
            <a:endParaRPr lang="en-US" sz="3000" b="1" spc="150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042769" y="3664478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 dirty="0" err="1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ko-KR" alt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코드</a:t>
            </a:r>
            <a:endParaRPr lang="en-US" sz="3000" b="1" spc="150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46" name="TextBox 30">
            <a:extLst>
              <a:ext uri="{FF2B5EF4-FFF2-40B4-BE49-F238E27FC236}">
                <a16:creationId xmlns:a16="http://schemas.microsoft.com/office/drawing/2014/main" id="{460EA1BB-9FB4-26A5-06F4-D3A1F3405E4C}"/>
              </a:ext>
            </a:extLst>
          </p:cNvPr>
          <p:cNvSpPr txBox="1"/>
          <p:nvPr/>
        </p:nvSpPr>
        <p:spPr>
          <a:xfrm>
            <a:off x="12100998" y="5497310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 엔딩</a:t>
            </a:r>
            <a:endParaRPr lang="en-US" sz="3000" b="1" spc="150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9DFC31E1-8DDE-5CB4-02F8-F1E8E72DA463}"/>
              </a:ext>
            </a:extLst>
          </p:cNvPr>
          <p:cNvSpPr txBox="1"/>
          <p:nvPr/>
        </p:nvSpPr>
        <p:spPr>
          <a:xfrm>
            <a:off x="12161027" y="7472889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팀원 역할</a:t>
            </a:r>
            <a:endParaRPr lang="en-US" sz="3000" b="1" spc="150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48" name="TextBox 17">
            <a:extLst>
              <a:ext uri="{FF2B5EF4-FFF2-40B4-BE49-F238E27FC236}">
                <a16:creationId xmlns:a16="http://schemas.microsoft.com/office/drawing/2014/main" id="{AF4D8409-A7A7-3EEF-52E1-8320B60FB795}"/>
              </a:ext>
            </a:extLst>
          </p:cNvPr>
          <p:cNvSpPr txBox="1"/>
          <p:nvPr/>
        </p:nvSpPr>
        <p:spPr>
          <a:xfrm>
            <a:off x="110411" y="2933700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1</a:t>
            </a:r>
          </a:p>
        </p:txBody>
      </p:sp>
      <p:sp>
        <p:nvSpPr>
          <p:cNvPr id="49" name="TextBox 17">
            <a:extLst>
              <a:ext uri="{FF2B5EF4-FFF2-40B4-BE49-F238E27FC236}">
                <a16:creationId xmlns:a16="http://schemas.microsoft.com/office/drawing/2014/main" id="{BF65CA6A-DF73-2D6B-40A3-CE07E7559B23}"/>
              </a:ext>
            </a:extLst>
          </p:cNvPr>
          <p:cNvSpPr txBox="1"/>
          <p:nvPr/>
        </p:nvSpPr>
        <p:spPr>
          <a:xfrm>
            <a:off x="146613" y="4742192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2</a:t>
            </a:r>
          </a:p>
        </p:txBody>
      </p:sp>
      <p:sp>
        <p:nvSpPr>
          <p:cNvPr id="50" name="TextBox 17">
            <a:extLst>
              <a:ext uri="{FF2B5EF4-FFF2-40B4-BE49-F238E27FC236}">
                <a16:creationId xmlns:a16="http://schemas.microsoft.com/office/drawing/2014/main" id="{8AD413B6-4A83-0027-8EA2-583A8AB3F650}"/>
              </a:ext>
            </a:extLst>
          </p:cNvPr>
          <p:cNvSpPr txBox="1"/>
          <p:nvPr/>
        </p:nvSpPr>
        <p:spPr>
          <a:xfrm>
            <a:off x="131373" y="6678807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3</a:t>
            </a:r>
          </a:p>
        </p:txBody>
      </p:sp>
      <p:sp>
        <p:nvSpPr>
          <p:cNvPr id="51" name="TextBox 17">
            <a:extLst>
              <a:ext uri="{FF2B5EF4-FFF2-40B4-BE49-F238E27FC236}">
                <a16:creationId xmlns:a16="http://schemas.microsoft.com/office/drawing/2014/main" id="{11A44A00-DFDF-9C3D-6E95-923C1BD4F514}"/>
              </a:ext>
            </a:extLst>
          </p:cNvPr>
          <p:cNvSpPr txBox="1"/>
          <p:nvPr/>
        </p:nvSpPr>
        <p:spPr>
          <a:xfrm>
            <a:off x="8387005" y="2914650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4</a:t>
            </a:r>
          </a:p>
        </p:txBody>
      </p:sp>
      <p:sp>
        <p:nvSpPr>
          <p:cNvPr id="52" name="TextBox 17">
            <a:extLst>
              <a:ext uri="{FF2B5EF4-FFF2-40B4-BE49-F238E27FC236}">
                <a16:creationId xmlns:a16="http://schemas.microsoft.com/office/drawing/2014/main" id="{507D97C4-19E8-EE50-34BC-60B99FFC58BB}"/>
              </a:ext>
            </a:extLst>
          </p:cNvPr>
          <p:cNvSpPr txBox="1"/>
          <p:nvPr/>
        </p:nvSpPr>
        <p:spPr>
          <a:xfrm>
            <a:off x="8382000" y="4760533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5</a:t>
            </a:r>
          </a:p>
        </p:txBody>
      </p:sp>
      <p:sp>
        <p:nvSpPr>
          <p:cNvPr id="53" name="TextBox 17">
            <a:extLst>
              <a:ext uri="{FF2B5EF4-FFF2-40B4-BE49-F238E27FC236}">
                <a16:creationId xmlns:a16="http://schemas.microsoft.com/office/drawing/2014/main" id="{2FAF2863-3A75-67B6-CD77-3E1953816A3A}"/>
              </a:ext>
            </a:extLst>
          </p:cNvPr>
          <p:cNvSpPr txBox="1"/>
          <p:nvPr/>
        </p:nvSpPr>
        <p:spPr>
          <a:xfrm>
            <a:off x="8382000" y="6697148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7B39F-DDE2-78A8-6004-2CA835965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3BDB471-CED9-8CE9-F615-19381FF22A08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E3604EA-861B-A2C9-63F8-91A005F6805C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38D739B-1C93-3627-48D1-F8AE0BBF761F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59ADC3E-46CE-2820-4177-5FF6170E2105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F012312-9ADA-1671-72A1-F2AF90F649EC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D728B02-F934-1A96-8C5E-85C5E20599B0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8DFAAFE1-DD43-F68B-205B-79DA031E51C0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game.render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();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5C1E0-01F5-1A7B-2669-40F985D7A59E}"/>
              </a:ext>
            </a:extLst>
          </p:cNvPr>
          <p:cNvSpPr txBox="1"/>
          <p:nvPr/>
        </p:nvSpPr>
        <p:spPr>
          <a:xfrm>
            <a:off x="12294844" y="4151333"/>
            <a:ext cx="336823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뱀 모양</a:t>
            </a:r>
            <a:r>
              <a:rPr lang="en-US" altLang="ko-KR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몸 길어지는 코드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636812E-2731-4015-517F-19F1F61E43C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46149"/>
          <a:stretch/>
        </p:blipFill>
        <p:spPr>
          <a:xfrm>
            <a:off x="477363" y="3039143"/>
            <a:ext cx="11406921" cy="65017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13F1756-55A1-BDC4-D4F8-002A23DFD560}"/>
              </a:ext>
            </a:extLst>
          </p:cNvPr>
          <p:cNvSpPr txBox="1"/>
          <p:nvPr/>
        </p:nvSpPr>
        <p:spPr>
          <a:xfrm>
            <a:off x="12279604" y="6310586"/>
            <a:ext cx="44069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과일 모양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뱀과 겹치지 않되</a:t>
            </a:r>
            <a:r>
              <a:rPr lang="en-US" altLang="ko-KR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랜덤하게 생성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9A4248-F75D-792F-4F99-CC82DB7C1861}"/>
              </a:ext>
            </a:extLst>
          </p:cNvPr>
          <p:cNvSpPr/>
          <p:nvPr/>
        </p:nvSpPr>
        <p:spPr>
          <a:xfrm>
            <a:off x="2273494" y="3224733"/>
            <a:ext cx="9522563" cy="248911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48E01D-485E-1033-6BDE-019D6EA2499F}"/>
              </a:ext>
            </a:extLst>
          </p:cNvPr>
          <p:cNvSpPr/>
          <p:nvPr/>
        </p:nvSpPr>
        <p:spPr>
          <a:xfrm>
            <a:off x="2746162" y="5818737"/>
            <a:ext cx="7312238" cy="176316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30D4CA-D2FF-0FD3-F8BA-93544FD99428}"/>
              </a:ext>
            </a:extLst>
          </p:cNvPr>
          <p:cNvSpPr/>
          <p:nvPr/>
        </p:nvSpPr>
        <p:spPr>
          <a:xfrm>
            <a:off x="1323333" y="8633844"/>
            <a:ext cx="6449067" cy="52765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741D1F-AC56-8F93-A4BE-90C4AAED4834}"/>
              </a:ext>
            </a:extLst>
          </p:cNvPr>
          <p:cNvSpPr txBox="1"/>
          <p:nvPr/>
        </p:nvSpPr>
        <p:spPr>
          <a:xfrm>
            <a:off x="12342580" y="8420615"/>
            <a:ext cx="16722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화면에 출력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94AA5854-46B7-5667-D74B-E6CA9069783A}"/>
              </a:ext>
            </a:extLst>
          </p:cNvPr>
          <p:cNvSpPr txBox="1"/>
          <p:nvPr/>
        </p:nvSpPr>
        <p:spPr>
          <a:xfrm>
            <a:off x="6771544" y="2095500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SnakeGame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21313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4" grpId="0" animBg="1"/>
      <p:bldP spid="25" grpId="0" animBg="1"/>
      <p:bldP spid="26" grpId="0" animBg="1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96ACC-10AF-36C7-8952-E6475B4FE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F53C60-85FF-13B8-69B6-6A52881E30D4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DF874E0-5DA0-DF5D-EC27-BD6D7248C762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FBA4AF1-A3D3-6519-9112-6DAABC9374B2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2C1677D-A53C-F8EB-38B6-5326443978E1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87A2399-9EF3-6A70-E03F-1BCA620764C0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2E548EE-F379-B526-3886-B4103B2B98FE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546A293-3B3B-D73D-0A90-AC6656B2072C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코드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2D6C4C76-0697-BC7D-3B86-EFB8EB8F1AFD}"/>
              </a:ext>
            </a:extLst>
          </p:cNvPr>
          <p:cNvSpPr txBox="1"/>
          <p:nvPr/>
        </p:nvSpPr>
        <p:spPr>
          <a:xfrm>
            <a:off x="6771544" y="2131102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main()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61D2325-CB4C-5BA6-3A33-9C8AABC03F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393" y="2586185"/>
            <a:ext cx="11630301" cy="666063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15D449-2F4D-4C3D-8C3A-BF10A8138349}"/>
              </a:ext>
            </a:extLst>
          </p:cNvPr>
          <p:cNvSpPr/>
          <p:nvPr/>
        </p:nvSpPr>
        <p:spPr>
          <a:xfrm>
            <a:off x="1878284" y="7333113"/>
            <a:ext cx="10708410" cy="10021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F69EA6D-21B9-3B99-2446-94A41AA60D0D}"/>
              </a:ext>
            </a:extLst>
          </p:cNvPr>
          <p:cNvSpPr/>
          <p:nvPr/>
        </p:nvSpPr>
        <p:spPr>
          <a:xfrm>
            <a:off x="9452435" y="3734169"/>
            <a:ext cx="9365759" cy="4623970"/>
          </a:xfrm>
          <a:custGeom>
            <a:avLst/>
            <a:gdLst/>
            <a:ahLst/>
            <a:cxnLst/>
            <a:rect l="l" t="t" r="r" b="b"/>
            <a:pathLst>
              <a:path w="12487679" h="4992351">
                <a:moveTo>
                  <a:pt x="0" y="0"/>
                </a:moveTo>
                <a:lnTo>
                  <a:pt x="12487679" y="0"/>
                </a:lnTo>
                <a:lnTo>
                  <a:pt x="12487679" y="4992351"/>
                </a:lnTo>
                <a:lnTo>
                  <a:pt x="0" y="49923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26C7BA03-F049-43C0-0310-11655B72B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8990" y="4529234"/>
            <a:ext cx="8382916" cy="318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clock.restart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(): 소요된 시간을 측정</a:t>
            </a:r>
            <a:r>
              <a:rPr kumimoji="0" lang="en-US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clock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을 </a:t>
            </a: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재시작합니다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sleep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milliseconds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(200) - </a:t>
            </a: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elapsed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);: 다음 프레임까지 대기</a:t>
            </a: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기본적으로 200ms 대기하지만, 이미 소요된 시간(</a:t>
            </a: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elapsed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)만큼 줄여서 대기합니다. </a:t>
            </a: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2300" dirty="0">
              <a:solidFill>
                <a:srgbClr val="7429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&gt;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이렇게 하면 게임 속도를 일정하게 유지할 수 있습니다.</a:t>
            </a:r>
            <a:endParaRPr kumimoji="0" lang="ko-KR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F66F56CD-9594-CE18-897A-20620039EE2C}"/>
              </a:ext>
            </a:extLst>
          </p:cNvPr>
          <p:cNvSpPr txBox="1"/>
          <p:nvPr/>
        </p:nvSpPr>
        <p:spPr>
          <a:xfrm>
            <a:off x="11560663" y="4045524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3000" b="1" dirty="0">
                <a:solidFill>
                  <a:srgbClr val="823113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Poppins Bold"/>
                <a:sym typeface="Poppins Bold"/>
              </a:rPr>
              <a:t>함수 호출</a:t>
            </a:r>
            <a:endParaRPr lang="en-US" sz="3000" b="1" dirty="0">
              <a:solidFill>
                <a:srgbClr val="823113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Poppins Bold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2451262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45006" flipH="1">
            <a:off x="16113219" y="-1469538"/>
            <a:ext cx="4407953" cy="4114800"/>
          </a:xfrm>
          <a:custGeom>
            <a:avLst/>
            <a:gdLst/>
            <a:ahLst/>
            <a:cxnLst/>
            <a:rect l="l" t="t" r="r" b="b"/>
            <a:pathLst>
              <a:path w="4407953" h="4114800">
                <a:moveTo>
                  <a:pt x="4407953" y="0"/>
                </a:moveTo>
                <a:lnTo>
                  <a:pt x="0" y="0"/>
                </a:lnTo>
                <a:lnTo>
                  <a:pt x="0" y="4114800"/>
                </a:lnTo>
                <a:lnTo>
                  <a:pt x="4407953" y="4114800"/>
                </a:lnTo>
                <a:lnTo>
                  <a:pt x="440795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-289915">
            <a:off x="381490" y="6853257"/>
            <a:ext cx="4811054" cy="4114800"/>
          </a:xfrm>
          <a:custGeom>
            <a:avLst/>
            <a:gdLst/>
            <a:ahLst/>
            <a:cxnLst/>
            <a:rect l="l" t="t" r="r" b="b"/>
            <a:pathLst>
              <a:path w="4811054" h="4114800">
                <a:moveTo>
                  <a:pt x="0" y="0"/>
                </a:moveTo>
                <a:lnTo>
                  <a:pt x="4811054" y="0"/>
                </a:lnTo>
                <a:lnTo>
                  <a:pt x="48110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830777" y="6044929"/>
            <a:ext cx="4046014" cy="4641463"/>
            <a:chOff x="0" y="0"/>
            <a:chExt cx="1065617" cy="12224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65617" cy="1222443"/>
            </a:xfrm>
            <a:custGeom>
              <a:avLst/>
              <a:gdLst/>
              <a:ahLst/>
              <a:cxnLst/>
              <a:rect l="l" t="t" r="r" b="b"/>
              <a:pathLst>
                <a:path w="1065617" h="1222443">
                  <a:moveTo>
                    <a:pt x="0" y="0"/>
                  </a:moveTo>
                  <a:lnTo>
                    <a:pt x="1065617" y="0"/>
                  </a:lnTo>
                  <a:lnTo>
                    <a:pt x="1065617" y="1222443"/>
                  </a:lnTo>
                  <a:lnTo>
                    <a:pt x="0" y="1222443"/>
                  </a:lnTo>
                  <a:close/>
                </a:path>
              </a:pathLst>
            </a:custGeom>
            <a:solidFill>
              <a:srgbClr val="FADEE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65617" cy="1260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737902" y="5393653"/>
            <a:ext cx="14812196" cy="1669739"/>
          </a:xfrm>
          <a:custGeom>
            <a:avLst/>
            <a:gdLst/>
            <a:ahLst/>
            <a:cxnLst/>
            <a:rect l="l" t="t" r="r" b="b"/>
            <a:pathLst>
              <a:path w="14812196" h="1669739">
                <a:moveTo>
                  <a:pt x="0" y="0"/>
                </a:moveTo>
                <a:lnTo>
                  <a:pt x="14812196" y="0"/>
                </a:lnTo>
                <a:lnTo>
                  <a:pt x="14812196" y="1669739"/>
                </a:lnTo>
                <a:lnTo>
                  <a:pt x="0" y="1669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7001079" y="6657944"/>
            <a:ext cx="4122741" cy="4028448"/>
          </a:xfrm>
          <a:custGeom>
            <a:avLst/>
            <a:gdLst/>
            <a:ahLst/>
            <a:cxnLst/>
            <a:rect l="l" t="t" r="r" b="b"/>
            <a:pathLst>
              <a:path w="4122741" h="4028448">
                <a:moveTo>
                  <a:pt x="0" y="0"/>
                </a:moveTo>
                <a:lnTo>
                  <a:pt x="4122742" y="0"/>
                </a:lnTo>
                <a:lnTo>
                  <a:pt x="4122742" y="4028447"/>
                </a:lnTo>
                <a:lnTo>
                  <a:pt x="0" y="40284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737902" y="3137760"/>
            <a:ext cx="14812196" cy="1669739"/>
          </a:xfrm>
          <a:custGeom>
            <a:avLst/>
            <a:gdLst/>
            <a:ahLst/>
            <a:cxnLst/>
            <a:rect l="l" t="t" r="r" b="b"/>
            <a:pathLst>
              <a:path w="14812196" h="1669739">
                <a:moveTo>
                  <a:pt x="0" y="0"/>
                </a:moveTo>
                <a:lnTo>
                  <a:pt x="14812196" y="0"/>
                </a:lnTo>
                <a:lnTo>
                  <a:pt x="14812196" y="1669739"/>
                </a:lnTo>
                <a:lnTo>
                  <a:pt x="0" y="1669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177392" y="3174195"/>
            <a:ext cx="1306771" cy="1596869"/>
          </a:xfrm>
          <a:custGeom>
            <a:avLst/>
            <a:gdLst/>
            <a:ahLst/>
            <a:cxnLst/>
            <a:rect l="l" t="t" r="r" b="b"/>
            <a:pathLst>
              <a:path w="1306771" h="1596869">
                <a:moveTo>
                  <a:pt x="0" y="0"/>
                </a:moveTo>
                <a:lnTo>
                  <a:pt x="1306771" y="0"/>
                </a:lnTo>
                <a:lnTo>
                  <a:pt x="1306771" y="1596869"/>
                </a:lnTo>
                <a:lnTo>
                  <a:pt x="0" y="15968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5774465" y="5687274"/>
            <a:ext cx="1306771" cy="1596869"/>
          </a:xfrm>
          <a:custGeom>
            <a:avLst/>
            <a:gdLst/>
            <a:ahLst/>
            <a:cxnLst/>
            <a:rect l="l" t="t" r="r" b="b"/>
            <a:pathLst>
              <a:path w="1306771" h="1596869">
                <a:moveTo>
                  <a:pt x="0" y="0"/>
                </a:moveTo>
                <a:lnTo>
                  <a:pt x="1306771" y="0"/>
                </a:lnTo>
                <a:lnTo>
                  <a:pt x="1306771" y="1596869"/>
                </a:lnTo>
                <a:lnTo>
                  <a:pt x="0" y="15968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6924192" y="3478917"/>
            <a:ext cx="4800595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823113"/>
                </a:solidFill>
                <a:latin typeface="More Sugar"/>
                <a:ea typeface="More Sugar"/>
                <a:cs typeface="More Sugar"/>
                <a:sym typeface="More Sugar"/>
              </a:rPr>
              <a:t>SCORE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42455" y="876300"/>
            <a:ext cx="9572449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게임</a:t>
            </a:r>
            <a:r>
              <a:rPr lang="en-US" sz="8000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</a:t>
            </a:r>
            <a:r>
              <a:rPr lang="en-US" sz="8000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엔딩</a:t>
            </a:r>
            <a:endParaRPr lang="en-US" sz="8000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"/>
              <a:ea typeface="어비 세현체"/>
              <a:cs typeface="어비 세현체"/>
              <a:sym typeface="어비 세현체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715001" y="5784819"/>
            <a:ext cx="7239000" cy="857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823113"/>
                </a:solidFill>
                <a:latin typeface="More Sugar"/>
                <a:ea typeface="More Sugar"/>
                <a:cs typeface="More Sugar"/>
                <a:sym typeface="More Sugar"/>
              </a:rPr>
              <a:t>ENDING COMMENT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727461" y="2478347"/>
            <a:ext cx="4566989" cy="1046687"/>
          </a:xfrm>
          <a:custGeom>
            <a:avLst/>
            <a:gdLst/>
            <a:ahLst/>
            <a:cxnLst/>
            <a:rect l="l" t="t" r="r" b="b"/>
            <a:pathLst>
              <a:path w="4566989" h="1046687">
                <a:moveTo>
                  <a:pt x="0" y="0"/>
                </a:moveTo>
                <a:lnTo>
                  <a:pt x="4566990" y="0"/>
                </a:lnTo>
                <a:lnTo>
                  <a:pt x="4566990" y="1046687"/>
                </a:lnTo>
                <a:lnTo>
                  <a:pt x="0" y="10466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0784852" y="2476367"/>
            <a:ext cx="4566989" cy="1046687"/>
          </a:xfrm>
          <a:custGeom>
            <a:avLst/>
            <a:gdLst/>
            <a:ahLst/>
            <a:cxnLst/>
            <a:rect l="l" t="t" r="r" b="b"/>
            <a:pathLst>
              <a:path w="4566989" h="1046687">
                <a:moveTo>
                  <a:pt x="0" y="0"/>
                </a:moveTo>
                <a:lnTo>
                  <a:pt x="4566989" y="0"/>
                </a:lnTo>
                <a:lnTo>
                  <a:pt x="4566989" y="1046687"/>
                </a:lnTo>
                <a:lnTo>
                  <a:pt x="0" y="10466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8740922">
            <a:off x="-585509" y="-124270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7"/>
                </a:lnTo>
                <a:lnTo>
                  <a:pt x="0" y="46875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6065744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6" y="0"/>
                </a:lnTo>
                <a:lnTo>
                  <a:pt x="3055526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3351212" y="3754697"/>
            <a:ext cx="5302460" cy="5302460"/>
          </a:xfrm>
          <a:custGeom>
            <a:avLst/>
            <a:gdLst/>
            <a:ahLst/>
            <a:cxnLst/>
            <a:rect l="l" t="t" r="r" b="b"/>
            <a:pathLst>
              <a:path w="5302460" h="5302460">
                <a:moveTo>
                  <a:pt x="0" y="0"/>
                </a:moveTo>
                <a:lnTo>
                  <a:pt x="5302460" y="0"/>
                </a:lnTo>
                <a:lnTo>
                  <a:pt x="5302460" y="5302460"/>
                </a:lnTo>
                <a:lnTo>
                  <a:pt x="0" y="53024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0437963" y="3754697"/>
            <a:ext cx="5302460" cy="5302460"/>
          </a:xfrm>
          <a:custGeom>
            <a:avLst/>
            <a:gdLst/>
            <a:ahLst/>
            <a:cxnLst/>
            <a:rect l="l" t="t" r="r" b="b"/>
            <a:pathLst>
              <a:path w="5302460" h="5302460">
                <a:moveTo>
                  <a:pt x="0" y="0"/>
                </a:moveTo>
                <a:lnTo>
                  <a:pt x="5302460" y="0"/>
                </a:lnTo>
                <a:lnTo>
                  <a:pt x="5302460" y="5302460"/>
                </a:lnTo>
                <a:lnTo>
                  <a:pt x="0" y="53024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-1188602">
            <a:off x="2441823" y="7933004"/>
            <a:ext cx="1818779" cy="1670245"/>
          </a:xfrm>
          <a:custGeom>
            <a:avLst/>
            <a:gdLst/>
            <a:ahLst/>
            <a:cxnLst/>
            <a:rect l="l" t="t" r="r" b="b"/>
            <a:pathLst>
              <a:path w="1818779" h="1670245">
                <a:moveTo>
                  <a:pt x="0" y="0"/>
                </a:moveTo>
                <a:lnTo>
                  <a:pt x="1818779" y="0"/>
                </a:lnTo>
                <a:lnTo>
                  <a:pt x="1818779" y="1670245"/>
                </a:lnTo>
                <a:lnTo>
                  <a:pt x="0" y="16702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rot="925523">
            <a:off x="15156354" y="2919574"/>
            <a:ext cx="1818779" cy="1670245"/>
          </a:xfrm>
          <a:custGeom>
            <a:avLst/>
            <a:gdLst/>
            <a:ahLst/>
            <a:cxnLst/>
            <a:rect l="l" t="t" r="r" b="b"/>
            <a:pathLst>
              <a:path w="1818779" h="1670245">
                <a:moveTo>
                  <a:pt x="0" y="0"/>
                </a:moveTo>
                <a:lnTo>
                  <a:pt x="1818779" y="0"/>
                </a:lnTo>
                <a:lnTo>
                  <a:pt x="1818779" y="1670245"/>
                </a:lnTo>
                <a:lnTo>
                  <a:pt x="0" y="16702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5838354" y="3573868"/>
            <a:ext cx="152254" cy="15225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009658" y="3631018"/>
            <a:ext cx="152254" cy="15225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073151" y="8691999"/>
            <a:ext cx="152254" cy="15225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265560" y="8625397"/>
            <a:ext cx="152254" cy="15225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838877" y="2685386"/>
            <a:ext cx="452529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GAME OVER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727461" y="2687366"/>
            <a:ext cx="452529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GAME CLEAR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077236" y="876300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ko-KR" alt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엔딩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020EB20-E7C4-56A6-8FC9-57DA957C2D5A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8411"/>
          <a:stretch/>
        </p:blipFill>
        <p:spPr>
          <a:xfrm>
            <a:off x="10359340" y="4687742"/>
            <a:ext cx="5788298" cy="366444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16DF6D0-84AA-631B-1BD2-9A466EC77F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54832" y="4680303"/>
            <a:ext cx="5448452" cy="367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73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45006" flipH="1">
            <a:off x="16084024" y="-1472158"/>
            <a:ext cx="4407953" cy="4114800"/>
          </a:xfrm>
          <a:custGeom>
            <a:avLst/>
            <a:gdLst/>
            <a:ahLst/>
            <a:cxnLst/>
            <a:rect l="l" t="t" r="r" b="b"/>
            <a:pathLst>
              <a:path w="4407953" h="4114800">
                <a:moveTo>
                  <a:pt x="4407952" y="0"/>
                </a:moveTo>
                <a:lnTo>
                  <a:pt x="0" y="0"/>
                </a:lnTo>
                <a:lnTo>
                  <a:pt x="0" y="4114800"/>
                </a:lnTo>
                <a:lnTo>
                  <a:pt x="4407952" y="4114800"/>
                </a:lnTo>
                <a:lnTo>
                  <a:pt x="44079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-289915">
            <a:off x="352295" y="6850637"/>
            <a:ext cx="4811054" cy="4114800"/>
          </a:xfrm>
          <a:custGeom>
            <a:avLst/>
            <a:gdLst/>
            <a:ahLst/>
            <a:cxnLst/>
            <a:rect l="l" t="t" r="r" b="b"/>
            <a:pathLst>
              <a:path w="4811054" h="4114800">
                <a:moveTo>
                  <a:pt x="0" y="0"/>
                </a:moveTo>
                <a:lnTo>
                  <a:pt x="4811054" y="0"/>
                </a:lnTo>
                <a:lnTo>
                  <a:pt x="48110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801582" y="6042309"/>
            <a:ext cx="4046014" cy="4641463"/>
            <a:chOff x="0" y="0"/>
            <a:chExt cx="1065617" cy="12224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5617" cy="1222443"/>
            </a:xfrm>
            <a:custGeom>
              <a:avLst/>
              <a:gdLst/>
              <a:ahLst/>
              <a:cxnLst/>
              <a:rect l="l" t="t" r="r" b="b"/>
              <a:pathLst>
                <a:path w="1065617" h="1222443">
                  <a:moveTo>
                    <a:pt x="0" y="0"/>
                  </a:moveTo>
                  <a:lnTo>
                    <a:pt x="1065617" y="0"/>
                  </a:lnTo>
                  <a:lnTo>
                    <a:pt x="1065617" y="1222443"/>
                  </a:lnTo>
                  <a:lnTo>
                    <a:pt x="0" y="1222443"/>
                  </a:lnTo>
                  <a:close/>
                </a:path>
              </a:pathLst>
            </a:custGeom>
            <a:solidFill>
              <a:srgbClr val="FADEE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65617" cy="1260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3647868" y="6507152"/>
            <a:ext cx="4122741" cy="4028448"/>
          </a:xfrm>
          <a:custGeom>
            <a:avLst/>
            <a:gdLst/>
            <a:ahLst/>
            <a:cxnLst/>
            <a:rect l="l" t="t" r="r" b="b"/>
            <a:pathLst>
              <a:path w="4122741" h="4028448">
                <a:moveTo>
                  <a:pt x="0" y="0"/>
                </a:moveTo>
                <a:lnTo>
                  <a:pt x="4122741" y="0"/>
                </a:lnTo>
                <a:lnTo>
                  <a:pt x="4122741" y="4028447"/>
                </a:lnTo>
                <a:lnTo>
                  <a:pt x="0" y="40284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2206" y="1349350"/>
            <a:ext cx="11140322" cy="842103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601767" y="4594839"/>
            <a:ext cx="3198510" cy="188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3529" b="1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SFML</a:t>
            </a:r>
          </a:p>
          <a:p>
            <a:pPr algn="ctr">
              <a:lnSpc>
                <a:spcPts val="4941"/>
              </a:lnSpc>
            </a:pPr>
            <a:r>
              <a:rPr lang="en-US" sz="3529" b="1" dirty="0" err="1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적용&amp;수정</a:t>
            </a:r>
            <a:endParaRPr lang="en-US" sz="3529" b="1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  <a:p>
            <a:pPr algn="ctr">
              <a:lnSpc>
                <a:spcPts val="4941"/>
              </a:lnSpc>
            </a:pPr>
            <a:r>
              <a:rPr lang="ko-KR" altLang="en-US" sz="3529" b="1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발표</a:t>
            </a:r>
            <a:endParaRPr lang="en-US" sz="3529" b="1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56088" y="4783962"/>
            <a:ext cx="2548865" cy="1241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3529" b="1" dirty="0" err="1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기획</a:t>
            </a:r>
            <a:endParaRPr lang="en-US" sz="3529" b="1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  <a:p>
            <a:pPr algn="ctr">
              <a:lnSpc>
                <a:spcPts val="4941"/>
              </a:lnSpc>
            </a:pPr>
            <a:r>
              <a:rPr lang="en-US" sz="3529" b="1" dirty="0" err="1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프로그래밍</a:t>
            </a:r>
            <a:endParaRPr lang="en-US" sz="3529" b="1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532194" y="876300"/>
            <a:ext cx="9223612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팀원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역할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7F340B7D-9836-49CD-8D71-3C10AF92FD29}"/>
              </a:ext>
            </a:extLst>
          </p:cNvPr>
          <p:cNvSpPr/>
          <p:nvPr/>
        </p:nvSpPr>
        <p:spPr>
          <a:xfrm rot="7466682">
            <a:off x="-698196" y="-818147"/>
            <a:ext cx="4023501" cy="4469662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6" y="0"/>
                </a:lnTo>
                <a:lnTo>
                  <a:pt x="3055526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FF489C3E-F7A0-67FD-098A-2074FBDEEFAC}"/>
              </a:ext>
            </a:extLst>
          </p:cNvPr>
          <p:cNvSpPr/>
          <p:nvPr/>
        </p:nvSpPr>
        <p:spPr>
          <a:xfrm rot="1625721">
            <a:off x="1094863" y="8531936"/>
            <a:ext cx="2088949" cy="2554864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63EEF447-6091-630A-A9E2-A5DEF9A47DD4}"/>
              </a:ext>
            </a:extLst>
          </p:cNvPr>
          <p:cNvSpPr/>
          <p:nvPr/>
        </p:nvSpPr>
        <p:spPr>
          <a:xfrm rot="20279933">
            <a:off x="16734560" y="4764877"/>
            <a:ext cx="2088949" cy="2554864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304454" y="7228583"/>
            <a:ext cx="1805701" cy="2812254"/>
          </a:xfrm>
          <a:custGeom>
            <a:avLst/>
            <a:gdLst/>
            <a:ahLst/>
            <a:cxnLst/>
            <a:rect l="l" t="t" r="r" b="b"/>
            <a:pathLst>
              <a:path w="1805701" h="2812254">
                <a:moveTo>
                  <a:pt x="0" y="0"/>
                </a:moveTo>
                <a:lnTo>
                  <a:pt x="1805702" y="0"/>
                </a:lnTo>
                <a:lnTo>
                  <a:pt x="1805702" y="2812253"/>
                </a:lnTo>
                <a:lnTo>
                  <a:pt x="0" y="28122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8000295">
            <a:off x="2953242" y="294121"/>
            <a:ext cx="941889" cy="1466926"/>
          </a:xfrm>
          <a:custGeom>
            <a:avLst/>
            <a:gdLst/>
            <a:ahLst/>
            <a:cxnLst/>
            <a:rect l="l" t="t" r="r" b="b"/>
            <a:pathLst>
              <a:path w="941889" h="1466926">
                <a:moveTo>
                  <a:pt x="0" y="0"/>
                </a:moveTo>
                <a:lnTo>
                  <a:pt x="941888" y="0"/>
                </a:lnTo>
                <a:lnTo>
                  <a:pt x="941888" y="1466926"/>
                </a:lnTo>
                <a:lnTo>
                  <a:pt x="0" y="14669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-1139676">
            <a:off x="14183284" y="6564306"/>
            <a:ext cx="4975463" cy="4913270"/>
          </a:xfrm>
          <a:custGeom>
            <a:avLst/>
            <a:gdLst/>
            <a:ahLst/>
            <a:cxnLst/>
            <a:rect l="l" t="t" r="r" b="b"/>
            <a:pathLst>
              <a:path w="4975463" h="4913270">
                <a:moveTo>
                  <a:pt x="0" y="0"/>
                </a:moveTo>
                <a:lnTo>
                  <a:pt x="4975463" y="0"/>
                </a:lnTo>
                <a:lnTo>
                  <a:pt x="4975463" y="4913271"/>
                </a:lnTo>
                <a:lnTo>
                  <a:pt x="0" y="4913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rot="-7577290">
            <a:off x="16554705" y="335508"/>
            <a:ext cx="1805701" cy="2812254"/>
          </a:xfrm>
          <a:custGeom>
            <a:avLst/>
            <a:gdLst/>
            <a:ahLst/>
            <a:cxnLst/>
            <a:rect l="l" t="t" r="r" b="b"/>
            <a:pathLst>
              <a:path w="1805701" h="2812254">
                <a:moveTo>
                  <a:pt x="0" y="0"/>
                </a:moveTo>
                <a:lnTo>
                  <a:pt x="1805701" y="0"/>
                </a:lnTo>
                <a:lnTo>
                  <a:pt x="1805701" y="2812254"/>
                </a:lnTo>
                <a:lnTo>
                  <a:pt x="0" y="2812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269096" y="2041813"/>
            <a:ext cx="313541" cy="31354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35037" y="2041813"/>
            <a:ext cx="313541" cy="31354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077236" y="3829282"/>
            <a:ext cx="12133528" cy="229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9"/>
              </a:lnSpc>
            </a:pPr>
            <a:r>
              <a:rPr lang="en-US" sz="13299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More Sugar"/>
                <a:ea typeface="More Sugar"/>
                <a:cs typeface="More Sugar"/>
                <a:sym typeface="More Sugar"/>
              </a:rPr>
              <a:t>Q&amp;A SESSION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222493" y="721006"/>
            <a:ext cx="11843013" cy="8482558"/>
          </a:xfrm>
          <a:custGeom>
            <a:avLst/>
            <a:gdLst/>
            <a:ahLst/>
            <a:cxnLst/>
            <a:rect l="l" t="t" r="r" b="b"/>
            <a:pathLst>
              <a:path w="11843013" h="8482558">
                <a:moveTo>
                  <a:pt x="0" y="0"/>
                </a:moveTo>
                <a:lnTo>
                  <a:pt x="11843014" y="0"/>
                </a:lnTo>
                <a:lnTo>
                  <a:pt x="11843014" y="8482558"/>
                </a:lnTo>
                <a:lnTo>
                  <a:pt x="0" y="8482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3442221" y="-268264"/>
            <a:ext cx="4615371" cy="6157249"/>
          </a:xfrm>
          <a:custGeom>
            <a:avLst/>
            <a:gdLst/>
            <a:ahLst/>
            <a:cxnLst/>
            <a:rect l="l" t="t" r="r" b="b"/>
            <a:pathLst>
              <a:path w="4615371" h="6157249">
                <a:moveTo>
                  <a:pt x="0" y="0"/>
                </a:moveTo>
                <a:lnTo>
                  <a:pt x="4615372" y="0"/>
                </a:lnTo>
                <a:lnTo>
                  <a:pt x="4615372" y="6157249"/>
                </a:lnTo>
                <a:lnTo>
                  <a:pt x="0" y="61572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flipH="1">
            <a:off x="4172121" y="1010264"/>
            <a:ext cx="2711546" cy="2197482"/>
          </a:xfrm>
          <a:custGeom>
            <a:avLst/>
            <a:gdLst/>
            <a:ahLst/>
            <a:cxnLst/>
            <a:rect l="l" t="t" r="r" b="b"/>
            <a:pathLst>
              <a:path w="2711546" h="2197482">
                <a:moveTo>
                  <a:pt x="2711546" y="0"/>
                </a:moveTo>
                <a:lnTo>
                  <a:pt x="0" y="0"/>
                </a:lnTo>
                <a:lnTo>
                  <a:pt x="0" y="2197483"/>
                </a:lnTo>
                <a:lnTo>
                  <a:pt x="2711546" y="2197483"/>
                </a:lnTo>
                <a:lnTo>
                  <a:pt x="271154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288531">
            <a:off x="4212" y="6864867"/>
            <a:ext cx="5047661" cy="4786866"/>
          </a:xfrm>
          <a:custGeom>
            <a:avLst/>
            <a:gdLst/>
            <a:ahLst/>
            <a:cxnLst/>
            <a:rect l="l" t="t" r="r" b="b"/>
            <a:pathLst>
              <a:path w="5047661" h="4786866">
                <a:moveTo>
                  <a:pt x="0" y="0"/>
                </a:moveTo>
                <a:lnTo>
                  <a:pt x="5047661" y="0"/>
                </a:lnTo>
                <a:lnTo>
                  <a:pt x="5047661" y="4786866"/>
                </a:lnTo>
                <a:lnTo>
                  <a:pt x="0" y="4786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-662259">
            <a:off x="15319755" y="8011302"/>
            <a:ext cx="2474156" cy="2993570"/>
          </a:xfrm>
          <a:custGeom>
            <a:avLst/>
            <a:gdLst/>
            <a:ahLst/>
            <a:cxnLst/>
            <a:rect l="l" t="t" r="r" b="b"/>
            <a:pathLst>
              <a:path w="2474156" h="2993570">
                <a:moveTo>
                  <a:pt x="0" y="0"/>
                </a:moveTo>
                <a:lnTo>
                  <a:pt x="2474156" y="0"/>
                </a:lnTo>
                <a:lnTo>
                  <a:pt x="2474156" y="2993570"/>
                </a:lnTo>
                <a:lnTo>
                  <a:pt x="0" y="29935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1042020">
            <a:off x="-1074650" y="4431747"/>
            <a:ext cx="3797885" cy="3959567"/>
          </a:xfrm>
          <a:custGeom>
            <a:avLst/>
            <a:gdLst/>
            <a:ahLst/>
            <a:cxnLst/>
            <a:rect l="l" t="t" r="r" b="b"/>
            <a:pathLst>
              <a:path w="3797885" h="3959567">
                <a:moveTo>
                  <a:pt x="0" y="0"/>
                </a:moveTo>
                <a:lnTo>
                  <a:pt x="3797885" y="0"/>
                </a:lnTo>
                <a:lnTo>
                  <a:pt x="3797885" y="3959567"/>
                </a:lnTo>
                <a:lnTo>
                  <a:pt x="0" y="395956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0405776" y="7293010"/>
            <a:ext cx="3957816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SEE YOU </a:t>
            </a:r>
          </a:p>
          <a:p>
            <a:pPr algn="ctr">
              <a:lnSpc>
                <a:spcPts val="3000"/>
              </a:lnSpc>
            </a:pPr>
            <a:r>
              <a:rPr lang="en-US" sz="3000" b="1" spc="15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NEXT</a:t>
            </a:r>
          </a:p>
          <a:p>
            <a:pPr algn="ctr">
              <a:lnSpc>
                <a:spcPts val="3000"/>
              </a:lnSpc>
            </a:pPr>
            <a:r>
              <a:rPr lang="en-US" sz="3000" b="1" spc="15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85015" y="3357138"/>
            <a:ext cx="7717969" cy="344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60"/>
              </a:lnSpc>
            </a:pPr>
            <a:r>
              <a:rPr lang="en-US" sz="1326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More Sugar"/>
                <a:ea typeface="More Sugar"/>
                <a:cs typeface="More Sugar"/>
                <a:sym typeface="More Sugar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010255" y="3955840"/>
            <a:ext cx="5302460" cy="5302460"/>
          </a:xfrm>
          <a:custGeom>
            <a:avLst/>
            <a:gdLst/>
            <a:ahLst/>
            <a:cxnLst/>
            <a:rect l="l" t="t" r="r" b="b"/>
            <a:pathLst>
              <a:path w="5302460" h="5302460">
                <a:moveTo>
                  <a:pt x="0" y="0"/>
                </a:moveTo>
                <a:lnTo>
                  <a:pt x="5302460" y="0"/>
                </a:lnTo>
                <a:lnTo>
                  <a:pt x="5302460" y="5302460"/>
                </a:lnTo>
                <a:lnTo>
                  <a:pt x="0" y="5302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6474325" y="3955840"/>
            <a:ext cx="5302460" cy="5302460"/>
          </a:xfrm>
          <a:custGeom>
            <a:avLst/>
            <a:gdLst/>
            <a:ahLst/>
            <a:cxnLst/>
            <a:rect l="l" t="t" r="r" b="b"/>
            <a:pathLst>
              <a:path w="5302460" h="5302460">
                <a:moveTo>
                  <a:pt x="0" y="0"/>
                </a:moveTo>
                <a:lnTo>
                  <a:pt x="5302460" y="0"/>
                </a:lnTo>
                <a:lnTo>
                  <a:pt x="5302460" y="5302460"/>
                </a:lnTo>
                <a:lnTo>
                  <a:pt x="0" y="5302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1956840" y="3955840"/>
            <a:ext cx="5302460" cy="5302460"/>
          </a:xfrm>
          <a:custGeom>
            <a:avLst/>
            <a:gdLst/>
            <a:ahLst/>
            <a:cxnLst/>
            <a:rect l="l" t="t" r="r" b="b"/>
            <a:pathLst>
              <a:path w="5302460" h="5302460">
                <a:moveTo>
                  <a:pt x="0" y="0"/>
                </a:moveTo>
                <a:lnTo>
                  <a:pt x="5302460" y="0"/>
                </a:lnTo>
                <a:lnTo>
                  <a:pt x="5302460" y="5302460"/>
                </a:lnTo>
                <a:lnTo>
                  <a:pt x="0" y="5302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8740922">
            <a:off x="-577749" y="-1312003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247443" y="2767439"/>
            <a:ext cx="4566989" cy="1046687"/>
          </a:xfrm>
          <a:custGeom>
            <a:avLst/>
            <a:gdLst/>
            <a:ahLst/>
            <a:cxnLst/>
            <a:rect l="l" t="t" r="r" b="b"/>
            <a:pathLst>
              <a:path w="4566989" h="1046687">
                <a:moveTo>
                  <a:pt x="0" y="0"/>
                </a:moveTo>
                <a:lnTo>
                  <a:pt x="4566989" y="0"/>
                </a:lnTo>
                <a:lnTo>
                  <a:pt x="4566989" y="1046687"/>
                </a:lnTo>
                <a:lnTo>
                  <a:pt x="0" y="10466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6860505" y="2767439"/>
            <a:ext cx="4566989" cy="1046687"/>
          </a:xfrm>
          <a:custGeom>
            <a:avLst/>
            <a:gdLst/>
            <a:ahLst/>
            <a:cxnLst/>
            <a:rect l="l" t="t" r="r" b="b"/>
            <a:pathLst>
              <a:path w="4566989" h="1046687">
                <a:moveTo>
                  <a:pt x="0" y="0"/>
                </a:moveTo>
                <a:lnTo>
                  <a:pt x="4566990" y="0"/>
                </a:lnTo>
                <a:lnTo>
                  <a:pt x="4566990" y="1046687"/>
                </a:lnTo>
                <a:lnTo>
                  <a:pt x="0" y="10466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2473568" y="2767439"/>
            <a:ext cx="4566989" cy="1046687"/>
          </a:xfrm>
          <a:custGeom>
            <a:avLst/>
            <a:gdLst/>
            <a:ahLst/>
            <a:cxnLst/>
            <a:rect l="l" t="t" r="r" b="b"/>
            <a:pathLst>
              <a:path w="4566989" h="1046687">
                <a:moveTo>
                  <a:pt x="0" y="0"/>
                </a:moveTo>
                <a:lnTo>
                  <a:pt x="4566989" y="0"/>
                </a:lnTo>
                <a:lnTo>
                  <a:pt x="4566989" y="1046687"/>
                </a:lnTo>
                <a:lnTo>
                  <a:pt x="0" y="10466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5858869" y="8054109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6" y="0"/>
                </a:lnTo>
                <a:lnTo>
                  <a:pt x="3055526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5542454" y="2786489"/>
            <a:ext cx="1633101" cy="1499731"/>
          </a:xfrm>
          <a:custGeom>
            <a:avLst/>
            <a:gdLst/>
            <a:ahLst/>
            <a:cxnLst/>
            <a:rect l="l" t="t" r="r" b="b"/>
            <a:pathLst>
              <a:path w="1633101" h="1499731">
                <a:moveTo>
                  <a:pt x="0" y="0"/>
                </a:moveTo>
                <a:lnTo>
                  <a:pt x="1633101" y="0"/>
                </a:lnTo>
                <a:lnTo>
                  <a:pt x="1633101" y="1499731"/>
                </a:lnTo>
                <a:lnTo>
                  <a:pt x="0" y="14997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1112445" y="2786489"/>
            <a:ext cx="1633101" cy="1499731"/>
          </a:xfrm>
          <a:custGeom>
            <a:avLst/>
            <a:gdLst/>
            <a:ahLst/>
            <a:cxnLst/>
            <a:rect l="l" t="t" r="r" b="b"/>
            <a:pathLst>
              <a:path w="1633101" h="1499731">
                <a:moveTo>
                  <a:pt x="0" y="0"/>
                </a:moveTo>
                <a:lnTo>
                  <a:pt x="1633101" y="0"/>
                </a:lnTo>
                <a:lnTo>
                  <a:pt x="1633101" y="1499731"/>
                </a:lnTo>
                <a:lnTo>
                  <a:pt x="0" y="14997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2084172" y="4646693"/>
            <a:ext cx="5175128" cy="3734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아기 뱀은 성장기 </a:t>
            </a:r>
            <a:r>
              <a:rPr lang="en-US" altLang="ko-KR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!!</a:t>
            </a:r>
          </a:p>
          <a:p>
            <a:pPr algn="ctr">
              <a:lnSpc>
                <a:spcPts val="4200"/>
              </a:lnSpc>
            </a:pPr>
            <a:endParaRPr lang="en-US" sz="3000" dirty="0">
              <a:solidFill>
                <a:srgbClr val="823113"/>
              </a:solidFill>
              <a:latin typeface="어비 세현체" panose="020B0600000101010101" charset="-127"/>
              <a:ea typeface="어비 세현체" panose="020B0600000101010101" charset="-127"/>
              <a:cs typeface="Poppins Bold"/>
              <a:sym typeface="Poppins Bold"/>
            </a:endParaRPr>
          </a:p>
          <a:p>
            <a:pPr algn="ctr">
              <a:lnSpc>
                <a:spcPts val="4200"/>
              </a:lnSpc>
            </a:pPr>
            <a:r>
              <a:rPr lang="ko-KR" altLang="en-US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먹이가 필요해</a:t>
            </a:r>
            <a:r>
              <a:rPr lang="en-US" altLang="ko-KR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,,</a:t>
            </a:r>
          </a:p>
          <a:p>
            <a:pPr algn="ctr">
              <a:lnSpc>
                <a:spcPts val="4200"/>
              </a:lnSpc>
            </a:pPr>
            <a:endParaRPr lang="en-US" sz="3000" dirty="0">
              <a:solidFill>
                <a:srgbClr val="823113"/>
              </a:solidFill>
              <a:latin typeface="어비 세현체" panose="020B0600000101010101" charset="-127"/>
              <a:ea typeface="어비 세현체" panose="020B0600000101010101" charset="-127"/>
              <a:cs typeface="Poppins Bold"/>
              <a:sym typeface="Poppins Bold"/>
            </a:endParaRPr>
          </a:p>
          <a:p>
            <a:pPr algn="ctr">
              <a:lnSpc>
                <a:spcPts val="4200"/>
              </a:lnSpc>
            </a:pPr>
            <a:r>
              <a:rPr lang="ko-KR" altLang="en-US" sz="3000" dirty="0" err="1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엇</a:t>
            </a:r>
            <a:r>
              <a:rPr lang="en-US" altLang="ko-KR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 ! </a:t>
            </a:r>
            <a:r>
              <a:rPr lang="ko-KR" altLang="en-US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과일이다</a:t>
            </a:r>
            <a:r>
              <a:rPr lang="en-US" altLang="ko-KR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.</a:t>
            </a:r>
          </a:p>
          <a:p>
            <a:pPr algn="ctr">
              <a:lnSpc>
                <a:spcPts val="4200"/>
              </a:lnSpc>
            </a:pPr>
            <a:endParaRPr lang="en-US" altLang="ko-KR" sz="3000" dirty="0">
              <a:solidFill>
                <a:srgbClr val="823113"/>
              </a:solidFill>
              <a:latin typeface="어비 세현체" panose="020B0600000101010101" charset="-127"/>
              <a:ea typeface="어비 세현체" panose="020B0600000101010101" charset="-127"/>
              <a:cs typeface="Poppins Bold"/>
              <a:sym typeface="Poppins Bold"/>
            </a:endParaRPr>
          </a:p>
          <a:p>
            <a:pPr algn="ctr">
              <a:lnSpc>
                <a:spcPts val="4200"/>
              </a:lnSpc>
            </a:pPr>
            <a:r>
              <a:rPr lang="ko-KR" altLang="en-US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아기 뱀을 성체로 성장시켜라</a:t>
            </a:r>
            <a:r>
              <a:rPr lang="en-US" altLang="ko-KR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127912"/>
            <a:ext cx="5035036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TITLE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00157" y="5547837"/>
            <a:ext cx="4549962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간단한 도형을 사용</a:t>
            </a:r>
            <a:endParaRPr lang="en-US" altLang="ko-KR" sz="3000" dirty="0">
              <a:solidFill>
                <a:srgbClr val="823113"/>
              </a:solidFill>
              <a:latin typeface="어비 세현체" panose="020B0600000101010101" charset="-127"/>
              <a:ea typeface="어비 세현체" panose="020B0600000101010101" charset="-127"/>
              <a:cs typeface="Poppins Bold"/>
              <a:sym typeface="Poppins Bold"/>
            </a:endParaRPr>
          </a:p>
          <a:p>
            <a:pPr algn="ctr">
              <a:lnSpc>
                <a:spcPts val="4200"/>
              </a:lnSpc>
            </a:pPr>
            <a:endParaRPr lang="en-US" altLang="ko-KR" sz="3000" dirty="0">
              <a:solidFill>
                <a:srgbClr val="823113"/>
              </a:solidFill>
              <a:latin typeface="어비 세현체" panose="020B0600000101010101" charset="-127"/>
              <a:ea typeface="어비 세현체" panose="020B0600000101010101" charset="-127"/>
              <a:cs typeface="Poppins Bold"/>
              <a:sym typeface="Poppins Bold"/>
            </a:endParaRPr>
          </a:p>
          <a:p>
            <a:pPr algn="ctr">
              <a:lnSpc>
                <a:spcPts val="4200"/>
              </a:lnSpc>
            </a:pPr>
            <a:r>
              <a:rPr lang="en-US" altLang="ko-KR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&gt; </a:t>
            </a:r>
            <a:r>
              <a:rPr lang="ko-KR" altLang="en-US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접근하기 쉬운 게임</a:t>
            </a:r>
            <a:endParaRPr lang="en-US" altLang="ko-KR" sz="3000" dirty="0">
              <a:solidFill>
                <a:srgbClr val="823113"/>
              </a:solidFill>
              <a:latin typeface="어비 세현체" panose="020B0600000101010101" charset="-127"/>
              <a:ea typeface="어비 세현체" panose="020B0600000101010101" charset="-127"/>
              <a:cs typeface="Poppins Bold"/>
              <a:sym typeface="Poppins Bold"/>
            </a:endParaRPr>
          </a:p>
          <a:p>
            <a:pPr algn="ctr">
              <a:lnSpc>
                <a:spcPts val="4200"/>
              </a:lnSpc>
            </a:pPr>
            <a:r>
              <a:rPr lang="en-US" altLang="ko-KR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&gt; </a:t>
            </a:r>
            <a:r>
              <a:rPr lang="ko-KR" altLang="en-US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간단하게 즐기는 게임</a:t>
            </a:r>
            <a:endParaRPr lang="en-US" sz="3000" dirty="0">
              <a:solidFill>
                <a:srgbClr val="823113"/>
              </a:solidFill>
              <a:latin typeface="어비 세현체" panose="020B0600000101010101" charset="-127"/>
              <a:ea typeface="어비 세현체" panose="020B0600000101010101" charset="-127"/>
              <a:cs typeface="Poppins Bold"/>
              <a:sym typeface="Poppi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266493" y="3127912"/>
            <a:ext cx="3560203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DESIGN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8027" y="6123869"/>
            <a:ext cx="5596382" cy="1708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9000" b="1" dirty="0">
                <a:ln w="28575">
                  <a:solidFill>
                    <a:srgbClr val="742900"/>
                  </a:solidFill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wcard Gothic" panose="04020904020102020604" pitchFamily="82" charset="0"/>
                <a:ea typeface="Poppins Bold"/>
                <a:cs typeface="Poppins Bold"/>
                <a:sym typeface="Poppins Bold"/>
              </a:rPr>
              <a:t>GROWING</a:t>
            </a:r>
          </a:p>
          <a:p>
            <a:pPr algn="ctr">
              <a:lnSpc>
                <a:spcPts val="4200"/>
              </a:lnSpc>
            </a:pPr>
            <a:r>
              <a:rPr lang="en-US" sz="9000" b="1" dirty="0">
                <a:ln w="28575">
                  <a:solidFill>
                    <a:srgbClr val="742900"/>
                  </a:solidFill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wcard Gothic" panose="04020904020102020604" pitchFamily="82" charset="0"/>
                <a:ea typeface="Poppins Bold"/>
                <a:cs typeface="Poppins Bold"/>
                <a:sym typeface="Poppins Bold"/>
              </a:rPr>
              <a:t>              </a:t>
            </a:r>
            <a:r>
              <a:rPr lang="en-US" sz="9000" b="1" i="1" dirty="0">
                <a:ln w="28575">
                  <a:solidFill>
                    <a:srgbClr val="742900"/>
                  </a:solidFill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wcard Gothic" panose="04020904020102020604" pitchFamily="82" charset="0"/>
                <a:ea typeface="Poppins Bold"/>
                <a:cs typeface="Poppins Bold"/>
                <a:sym typeface="Poppins Bold"/>
              </a:rPr>
              <a:t>SNAKE!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031296" y="3127912"/>
            <a:ext cx="334543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STORY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70432" y="876300"/>
            <a:ext cx="9947135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개요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AE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-571831">
            <a:off x="-173927" y="5217935"/>
            <a:ext cx="4099369" cy="4114800"/>
          </a:xfrm>
          <a:custGeom>
            <a:avLst/>
            <a:gdLst/>
            <a:ahLst/>
            <a:cxnLst/>
            <a:rect l="l" t="t" r="r" b="b"/>
            <a:pathLst>
              <a:path w="4099369" h="4114800">
                <a:moveTo>
                  <a:pt x="0" y="0"/>
                </a:moveTo>
                <a:lnTo>
                  <a:pt x="4099369" y="0"/>
                </a:lnTo>
                <a:lnTo>
                  <a:pt x="4099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735631" y="4297622"/>
            <a:ext cx="3086100" cy="4960678"/>
            <a:chOff x="0" y="0"/>
            <a:chExt cx="812800" cy="1306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306516"/>
            </a:xfrm>
            <a:custGeom>
              <a:avLst/>
              <a:gdLst/>
              <a:ahLst/>
              <a:cxnLst/>
              <a:rect l="l" t="t" r="r" b="b"/>
              <a:pathLst>
                <a:path w="812800" h="1306516">
                  <a:moveTo>
                    <a:pt x="0" y="0"/>
                  </a:moveTo>
                  <a:lnTo>
                    <a:pt x="812800" y="0"/>
                  </a:lnTo>
                  <a:lnTo>
                    <a:pt x="812800" y="1306516"/>
                  </a:lnTo>
                  <a:lnTo>
                    <a:pt x="0" y="1306516"/>
                  </a:lnTo>
                  <a:close/>
                </a:path>
              </a:pathLst>
            </a:custGeom>
            <a:solidFill>
              <a:srgbClr val="C7AE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1344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839964"/>
            <a:ext cx="3086100" cy="1779091"/>
            <a:chOff x="0" y="0"/>
            <a:chExt cx="812800" cy="4685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68567"/>
            </a:xfrm>
            <a:custGeom>
              <a:avLst/>
              <a:gdLst/>
              <a:ahLst/>
              <a:cxnLst/>
              <a:rect l="l" t="t" r="r" b="b"/>
              <a:pathLst>
                <a:path w="812800" h="468567">
                  <a:moveTo>
                    <a:pt x="0" y="0"/>
                  </a:moveTo>
                  <a:lnTo>
                    <a:pt x="812800" y="0"/>
                  </a:lnTo>
                  <a:lnTo>
                    <a:pt x="812800" y="468567"/>
                  </a:lnTo>
                  <a:lnTo>
                    <a:pt x="0" y="468567"/>
                  </a:lnTo>
                  <a:close/>
                </a:path>
              </a:pathLst>
            </a:custGeom>
            <a:solidFill>
              <a:srgbClr val="C7AE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506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10453792">
            <a:off x="239896" y="2757817"/>
            <a:ext cx="11174885" cy="4467519"/>
          </a:xfrm>
          <a:custGeom>
            <a:avLst/>
            <a:gdLst/>
            <a:ahLst/>
            <a:cxnLst/>
            <a:rect l="l" t="t" r="r" b="b"/>
            <a:pathLst>
              <a:path w="11174885" h="4467519">
                <a:moveTo>
                  <a:pt x="0" y="0"/>
                </a:moveTo>
                <a:lnTo>
                  <a:pt x="11174885" y="0"/>
                </a:lnTo>
                <a:lnTo>
                  <a:pt x="11174885" y="4467520"/>
                </a:lnTo>
                <a:lnTo>
                  <a:pt x="0" y="44675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10449889">
            <a:off x="3939142" y="2344764"/>
            <a:ext cx="2758674" cy="1102869"/>
          </a:xfrm>
          <a:custGeom>
            <a:avLst/>
            <a:gdLst/>
            <a:ahLst/>
            <a:cxnLst/>
            <a:rect l="l" t="t" r="r" b="b"/>
            <a:pathLst>
              <a:path w="2758674" h="1102869">
                <a:moveTo>
                  <a:pt x="0" y="0"/>
                </a:moveTo>
                <a:lnTo>
                  <a:pt x="2758674" y="0"/>
                </a:lnTo>
                <a:lnTo>
                  <a:pt x="2758674" y="1102868"/>
                </a:lnTo>
                <a:lnTo>
                  <a:pt x="0" y="11028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 rot="-1785061" flipH="1">
            <a:off x="16368908" y="1116398"/>
            <a:ext cx="2032795" cy="2484068"/>
          </a:xfrm>
          <a:custGeom>
            <a:avLst/>
            <a:gdLst/>
            <a:ahLst/>
            <a:cxnLst/>
            <a:rect l="l" t="t" r="r" b="b"/>
            <a:pathLst>
              <a:path w="2032795" h="2484068">
                <a:moveTo>
                  <a:pt x="2032796" y="0"/>
                </a:moveTo>
                <a:lnTo>
                  <a:pt x="0" y="0"/>
                </a:lnTo>
                <a:lnTo>
                  <a:pt x="0" y="2484068"/>
                </a:lnTo>
                <a:lnTo>
                  <a:pt x="2032796" y="2484068"/>
                </a:lnTo>
                <a:lnTo>
                  <a:pt x="203279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 rot="21380203">
            <a:off x="1287205" y="2646758"/>
            <a:ext cx="8111751" cy="3752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2"/>
              </a:lnSpc>
            </a:pP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게임</a:t>
            </a: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</a:t>
            </a: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규칙</a:t>
            </a:r>
            <a:endParaRPr lang="en-US" sz="3530" dirty="0">
              <a:solidFill>
                <a:srgbClr val="823113"/>
              </a:solidFill>
              <a:latin typeface="어비 세현체"/>
              <a:ea typeface="어비 세현체"/>
              <a:cs typeface="어비 세현체"/>
              <a:sym typeface="어비 세현체"/>
            </a:endParaRPr>
          </a:p>
          <a:p>
            <a:pPr algn="ctr">
              <a:lnSpc>
                <a:spcPts val="4942"/>
              </a:lnSpc>
            </a:pPr>
            <a:endParaRPr lang="en-US" sz="3530" dirty="0">
              <a:solidFill>
                <a:srgbClr val="823113"/>
              </a:solidFill>
              <a:latin typeface="어비 세현체"/>
              <a:ea typeface="어비 세현체"/>
              <a:cs typeface="어비 세현체"/>
              <a:sym typeface="어비 세현체"/>
            </a:endParaRPr>
          </a:p>
          <a:p>
            <a:pPr marL="762177" lvl="1" indent="-381088" algn="ctr">
              <a:lnSpc>
                <a:spcPts val="4942"/>
              </a:lnSpc>
              <a:buAutoNum type="arabicPeriod"/>
            </a:pP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과일을</a:t>
            </a: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</a:t>
            </a: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먹으면</a:t>
            </a: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</a:t>
            </a: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몸이</a:t>
            </a: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</a:t>
            </a: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길어진다</a:t>
            </a:r>
            <a:endParaRPr lang="en-US" sz="3530" dirty="0">
              <a:solidFill>
                <a:srgbClr val="823113"/>
              </a:solidFill>
              <a:latin typeface="어비 세현체"/>
              <a:ea typeface="어비 세현체"/>
              <a:cs typeface="어비 세현체"/>
              <a:sym typeface="어비 세현체"/>
            </a:endParaRPr>
          </a:p>
          <a:p>
            <a:pPr marL="762177" lvl="1" indent="-381088" algn="ctr">
              <a:lnSpc>
                <a:spcPts val="4942"/>
              </a:lnSpc>
              <a:buAutoNum type="arabicPeriod"/>
            </a:pP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몸에</a:t>
            </a: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</a:t>
            </a: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머리가</a:t>
            </a: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</a:t>
            </a: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닿으면</a:t>
            </a: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-&gt; OVER</a:t>
            </a:r>
          </a:p>
          <a:p>
            <a:pPr marL="762177" lvl="1" indent="-381088" algn="ctr">
              <a:lnSpc>
                <a:spcPts val="4942"/>
              </a:lnSpc>
              <a:buAutoNum type="arabicPeriod"/>
            </a:pP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머리가</a:t>
            </a: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</a:t>
            </a: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벽에</a:t>
            </a: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</a:t>
            </a: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닿으면</a:t>
            </a: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-&gt; OVER</a:t>
            </a:r>
          </a:p>
          <a:p>
            <a:pPr marL="762177" lvl="1" indent="-381088" algn="ctr">
              <a:lnSpc>
                <a:spcPts val="4942"/>
              </a:lnSpc>
              <a:buAutoNum type="arabicPeriod"/>
            </a:pP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10번 </a:t>
            </a: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성공한다면</a:t>
            </a: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-&gt; CLEAR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205745" y="5143500"/>
            <a:ext cx="9365759" cy="4456193"/>
            <a:chOff x="0" y="0"/>
            <a:chExt cx="12487679" cy="5941590"/>
          </a:xfrm>
        </p:grpSpPr>
        <p:sp>
          <p:nvSpPr>
            <p:cNvPr id="18" name="Freeform 18"/>
            <p:cNvSpPr/>
            <p:nvPr/>
          </p:nvSpPr>
          <p:spPr>
            <a:xfrm>
              <a:off x="0" y="949239"/>
              <a:ext cx="12487679" cy="4992351"/>
            </a:xfrm>
            <a:custGeom>
              <a:avLst/>
              <a:gdLst/>
              <a:ahLst/>
              <a:cxnLst/>
              <a:rect l="l" t="t" r="r" b="b"/>
              <a:pathLst>
                <a:path w="12487679" h="4992351">
                  <a:moveTo>
                    <a:pt x="0" y="0"/>
                  </a:moveTo>
                  <a:lnTo>
                    <a:pt x="12487679" y="0"/>
                  </a:lnTo>
                  <a:lnTo>
                    <a:pt x="12487679" y="4992351"/>
                  </a:lnTo>
                  <a:lnTo>
                    <a:pt x="0" y="4992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 rot="350198">
              <a:off x="4802150" y="176915"/>
              <a:ext cx="3551795" cy="1419944"/>
            </a:xfrm>
            <a:custGeom>
              <a:avLst/>
              <a:gdLst/>
              <a:ahLst/>
              <a:cxnLst/>
              <a:rect l="l" t="t" r="r" b="b"/>
              <a:pathLst>
                <a:path w="3551795" h="1419944">
                  <a:moveTo>
                    <a:pt x="0" y="0"/>
                  </a:moveTo>
                  <a:lnTo>
                    <a:pt x="3551795" y="0"/>
                  </a:lnTo>
                  <a:lnTo>
                    <a:pt x="3551795" y="1419944"/>
                  </a:lnTo>
                  <a:lnTo>
                    <a:pt x="0" y="1419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 rot="224331">
              <a:off x="2803975" y="1349085"/>
              <a:ext cx="3870365" cy="3870365"/>
            </a:xfrm>
            <a:custGeom>
              <a:avLst/>
              <a:gdLst/>
              <a:ahLst/>
              <a:cxnLst/>
              <a:rect l="l" t="t" r="r" b="b"/>
              <a:pathLst>
                <a:path w="3870365" h="3870365">
                  <a:moveTo>
                    <a:pt x="0" y="0"/>
                  </a:moveTo>
                  <a:lnTo>
                    <a:pt x="3870365" y="0"/>
                  </a:lnTo>
                  <a:lnTo>
                    <a:pt x="3870365" y="3870365"/>
                  </a:lnTo>
                  <a:lnTo>
                    <a:pt x="0" y="3870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 rot="331687">
              <a:off x="2935376" y="492527"/>
              <a:ext cx="7328119" cy="695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9"/>
                </a:lnSpc>
              </a:pPr>
              <a:r>
                <a:rPr lang="en-US" sz="3142">
                  <a:solidFill>
                    <a:srgbClr val="823113"/>
                  </a:solidFill>
                  <a:latin typeface="어비 세현체"/>
                  <a:ea typeface="어비 세현체"/>
                  <a:cs typeface="어비 세현체"/>
                  <a:sym typeface="어비 세현체"/>
                </a:rPr>
                <a:t>게임 조작법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 rot="395249">
              <a:off x="6827333" y="2567083"/>
              <a:ext cx="2722787" cy="695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9"/>
                </a:lnSpc>
              </a:pPr>
              <a:r>
                <a:rPr lang="en-US" sz="3142">
                  <a:solidFill>
                    <a:srgbClr val="823113"/>
                  </a:solidFill>
                  <a:latin typeface="어비 세현체"/>
                  <a:ea typeface="어비 세현체"/>
                  <a:cs typeface="어비 세현체"/>
                  <a:sym typeface="어비 세현체"/>
                </a:rPr>
                <a:t>방향키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170209" y="876300"/>
            <a:ext cx="9947582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플레이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방법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296921" y="7229699"/>
            <a:ext cx="1805701" cy="2812254"/>
          </a:xfrm>
          <a:custGeom>
            <a:avLst/>
            <a:gdLst/>
            <a:ahLst/>
            <a:cxnLst/>
            <a:rect l="l" t="t" r="r" b="b"/>
            <a:pathLst>
              <a:path w="1805701" h="2812254">
                <a:moveTo>
                  <a:pt x="0" y="0"/>
                </a:moveTo>
                <a:lnTo>
                  <a:pt x="1805702" y="0"/>
                </a:lnTo>
                <a:lnTo>
                  <a:pt x="1805702" y="2812254"/>
                </a:lnTo>
                <a:lnTo>
                  <a:pt x="0" y="2812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8000295">
            <a:off x="2945709" y="295237"/>
            <a:ext cx="941889" cy="1466926"/>
          </a:xfrm>
          <a:custGeom>
            <a:avLst/>
            <a:gdLst/>
            <a:ahLst/>
            <a:cxnLst/>
            <a:rect l="l" t="t" r="r" b="b"/>
            <a:pathLst>
              <a:path w="941889" h="1466926">
                <a:moveTo>
                  <a:pt x="0" y="0"/>
                </a:moveTo>
                <a:lnTo>
                  <a:pt x="941888" y="0"/>
                </a:lnTo>
                <a:lnTo>
                  <a:pt x="941888" y="1466926"/>
                </a:lnTo>
                <a:lnTo>
                  <a:pt x="0" y="14669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-1139676">
            <a:off x="14175751" y="6565423"/>
            <a:ext cx="4975463" cy="4913270"/>
          </a:xfrm>
          <a:custGeom>
            <a:avLst/>
            <a:gdLst/>
            <a:ahLst/>
            <a:cxnLst/>
            <a:rect l="l" t="t" r="r" b="b"/>
            <a:pathLst>
              <a:path w="4975463" h="4913270">
                <a:moveTo>
                  <a:pt x="0" y="0"/>
                </a:moveTo>
                <a:lnTo>
                  <a:pt x="4975463" y="0"/>
                </a:lnTo>
                <a:lnTo>
                  <a:pt x="4975463" y="4913270"/>
                </a:lnTo>
                <a:lnTo>
                  <a:pt x="0" y="49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rot="-7577290">
            <a:off x="16547172" y="336625"/>
            <a:ext cx="1805701" cy="2812254"/>
          </a:xfrm>
          <a:custGeom>
            <a:avLst/>
            <a:gdLst/>
            <a:ahLst/>
            <a:cxnLst/>
            <a:rect l="l" t="t" r="r" b="b"/>
            <a:pathLst>
              <a:path w="1805701" h="2812254">
                <a:moveTo>
                  <a:pt x="0" y="0"/>
                </a:moveTo>
                <a:lnTo>
                  <a:pt x="1805701" y="0"/>
                </a:lnTo>
                <a:lnTo>
                  <a:pt x="1805701" y="2812254"/>
                </a:lnTo>
                <a:lnTo>
                  <a:pt x="0" y="2812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269729" y="2038131"/>
            <a:ext cx="318339" cy="31833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49993" y="2038131"/>
            <a:ext cx="318339" cy="31833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842455" y="876300"/>
            <a:ext cx="9572449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게임</a:t>
            </a:r>
            <a:r>
              <a:rPr lang="en-US" sz="8000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</a:t>
            </a:r>
            <a:r>
              <a:rPr lang="en-US" sz="8000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테스트</a:t>
            </a:r>
            <a:endParaRPr lang="en-US" sz="8000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"/>
              <a:ea typeface="어비 세현체"/>
              <a:cs typeface="어비 세현체"/>
              <a:sym typeface="어비 세현체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6ECA4A78-756E-4036-242D-50408A3C710D}"/>
              </a:ext>
            </a:extLst>
          </p:cNvPr>
          <p:cNvSpPr txBox="1"/>
          <p:nvPr/>
        </p:nvSpPr>
        <p:spPr>
          <a:xfrm>
            <a:off x="5824077" y="2580191"/>
            <a:ext cx="7609203" cy="40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3000" b="1" spc="15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이해를 돕기 위한 출력 화면 맛보기</a:t>
            </a:r>
            <a:endParaRPr lang="en-US" sz="3000" b="1" spc="150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pic>
        <p:nvPicPr>
          <p:cNvPr id="5" name="객체지향발표(실행화면)">
            <a:hlinkClick r:id="" action="ppaction://media"/>
            <a:extLst>
              <a:ext uri="{FF2B5EF4-FFF2-40B4-BE49-F238E27FC236}">
                <a16:creationId xmlns:a16="http://schemas.microsoft.com/office/drawing/2014/main" id="{E6F7DF19-B98F-9C91-5287-8632BF3958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49200" y="3146284"/>
            <a:ext cx="11949540" cy="6721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reeform 5"/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5733090" y="2599967"/>
            <a:ext cx="6658333" cy="6658333"/>
          </a:xfrm>
          <a:custGeom>
            <a:avLst/>
            <a:gdLst/>
            <a:ahLst/>
            <a:cxnLst/>
            <a:rect l="l" t="t" r="r" b="b"/>
            <a:pathLst>
              <a:path w="6658333" h="6658333">
                <a:moveTo>
                  <a:pt x="0" y="0"/>
                </a:moveTo>
                <a:lnTo>
                  <a:pt x="6658334" y="0"/>
                </a:lnTo>
                <a:lnTo>
                  <a:pt x="6658334" y="6658333"/>
                </a:lnTo>
                <a:lnTo>
                  <a:pt x="0" y="6658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코드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8F54F22B-D914-ABA8-26A2-71FB355F098F}"/>
              </a:ext>
            </a:extLst>
          </p:cNvPr>
          <p:cNvSpPr txBox="1"/>
          <p:nvPr/>
        </p:nvSpPr>
        <p:spPr>
          <a:xfrm>
            <a:off x="6771544" y="2131102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main()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C6A9E6F-54FE-E38A-702B-641BD3CC0C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80463" y="2601595"/>
            <a:ext cx="11630301" cy="6660639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44ACCDA4-11CB-1ACC-FDE9-811B2D33E8FB}"/>
              </a:ext>
            </a:extLst>
          </p:cNvPr>
          <p:cNvSpPr/>
          <p:nvPr/>
        </p:nvSpPr>
        <p:spPr>
          <a:xfrm>
            <a:off x="3890632" y="2831529"/>
            <a:ext cx="2133600" cy="48317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DF0CCD-8C93-E7B0-DCF3-8E3317C75A82}"/>
              </a:ext>
            </a:extLst>
          </p:cNvPr>
          <p:cNvSpPr txBox="1"/>
          <p:nvPr/>
        </p:nvSpPr>
        <p:spPr>
          <a:xfrm>
            <a:off x="3639458" y="2144567"/>
            <a:ext cx="4949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SnakeGame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클래스의 인스턴스를 생성합니다</a:t>
            </a:r>
            <a:endParaRPr lang="ko-KR" altLang="en-US" sz="2000" dirty="0">
              <a:solidFill>
                <a:srgbClr val="7429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8663E-D6A6-6F34-9A37-83E2F7DA5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BFD334B-ADAF-57EF-657D-20151C483012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230B6F2-EDCF-A332-BB87-258CAB7B3704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3182C62-9BED-050A-8014-395EF2736B8B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4A974E9-D64C-7587-B265-68CA474BE01E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A7BF0D3-A640-F342-3E64-21D6AC5EA6F0}"/>
              </a:ext>
            </a:extLst>
          </p:cNvPr>
          <p:cNvSpPr/>
          <p:nvPr/>
        </p:nvSpPr>
        <p:spPr>
          <a:xfrm>
            <a:off x="1743479" y="2599967"/>
            <a:ext cx="6658333" cy="6658333"/>
          </a:xfrm>
          <a:custGeom>
            <a:avLst/>
            <a:gdLst/>
            <a:ahLst/>
            <a:cxnLst/>
            <a:rect l="l" t="t" r="r" b="b"/>
            <a:pathLst>
              <a:path w="6658333" h="6658333">
                <a:moveTo>
                  <a:pt x="0" y="0"/>
                </a:moveTo>
                <a:lnTo>
                  <a:pt x="6658333" y="0"/>
                </a:lnTo>
                <a:lnTo>
                  <a:pt x="6658333" y="6658333"/>
                </a:lnTo>
                <a:lnTo>
                  <a:pt x="0" y="6658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5621B02-84BA-3E2B-184D-FCA2B1FC3FA1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BD1CE52-FD96-955D-CF4E-378AAAAC9B90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8C4EB7E8-0CBC-FCCA-2C4A-2D5487F45ADD}"/>
              </a:ext>
            </a:extLst>
          </p:cNvPr>
          <p:cNvSpPr txBox="1"/>
          <p:nvPr/>
        </p:nvSpPr>
        <p:spPr>
          <a:xfrm>
            <a:off x="2631327" y="2021566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SnakeGame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 class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54E1B11-5D25-6C41-FF5E-61DD22E979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6309" y="2493848"/>
            <a:ext cx="6926265" cy="75405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8D75B2-5039-A7FD-B373-6B1BDFDCE895}"/>
              </a:ext>
            </a:extLst>
          </p:cNvPr>
          <p:cNvSpPr txBox="1"/>
          <p:nvPr/>
        </p:nvSpPr>
        <p:spPr>
          <a:xfrm>
            <a:off x="11799845" y="2263467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GameBase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 class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FB3EB98-B552-7043-B8A0-FB88DAF3DEDF}"/>
              </a:ext>
            </a:extLst>
          </p:cNvPr>
          <p:cNvSpPr/>
          <p:nvPr/>
        </p:nvSpPr>
        <p:spPr>
          <a:xfrm>
            <a:off x="3361265" y="2388611"/>
            <a:ext cx="2133600" cy="7620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CF8BB6-B8BE-0683-610C-3F8C5FFB6C5F}"/>
              </a:ext>
            </a:extLst>
          </p:cNvPr>
          <p:cNvSpPr txBox="1"/>
          <p:nvPr/>
        </p:nvSpPr>
        <p:spPr>
          <a:xfrm>
            <a:off x="11799845" y="1764370"/>
            <a:ext cx="4882636" cy="40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3000" b="1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부모클래스</a:t>
            </a:r>
            <a:endParaRPr lang="en-US" sz="3000" b="1" dirty="0">
              <a:solidFill>
                <a:srgbClr val="823113"/>
              </a:solidFill>
              <a:latin typeface="어비 세현체" panose="020B0600000101010101" charset="-127"/>
              <a:ea typeface="어비 세현체" panose="020B0600000101010101" charset="-127"/>
              <a:cs typeface="Poppins Bold"/>
              <a:sym typeface="Poppins Bold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5B26F6A-774D-12E5-4016-8A7B21A40068}"/>
              </a:ext>
            </a:extLst>
          </p:cNvPr>
          <p:cNvCxnSpPr/>
          <p:nvPr/>
        </p:nvCxnSpPr>
        <p:spPr>
          <a:xfrm>
            <a:off x="5494865" y="2888907"/>
            <a:ext cx="4136896" cy="261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11">
            <a:extLst>
              <a:ext uri="{FF2B5EF4-FFF2-40B4-BE49-F238E27FC236}">
                <a16:creationId xmlns:a16="http://schemas.microsoft.com/office/drawing/2014/main" id="{0C5F5C37-08E9-A19B-4B90-034348FF0B3B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altLang="ko-KR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Snakegame</a:t>
            </a:r>
            <a:r>
              <a:rPr lang="ko-KR" alt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생성자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2A6AD7B-568E-DFE5-DBE7-A2EAF22397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9302" y="2780704"/>
            <a:ext cx="8125971" cy="6477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9FC21A-12E5-91C0-D9C4-F460C20C76AE}"/>
              </a:ext>
            </a:extLst>
          </p:cNvPr>
          <p:cNvSpPr txBox="1"/>
          <p:nvPr/>
        </p:nvSpPr>
        <p:spPr>
          <a:xfrm>
            <a:off x="12303926" y="9386334"/>
            <a:ext cx="2776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게임 기본 구조</a:t>
            </a:r>
            <a:endParaRPr lang="en-US" altLang="ko-KR" sz="2000" dirty="0">
              <a:solidFill>
                <a:srgbClr val="7429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자식클래스 가상함수 정의</a:t>
            </a:r>
          </a:p>
        </p:txBody>
      </p:sp>
    </p:spTree>
    <p:extLst>
      <p:ext uri="{BB962C8B-B14F-4D97-AF65-F5344CB8AC3E}">
        <p14:creationId xmlns:p14="http://schemas.microsoft.com/office/powerpoint/2010/main" val="3326015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D5923-F651-2391-B06C-B818D622F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1360DB-E1EF-B7FD-184C-BAF065031ADB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FE57F50-C9B4-B25D-1098-605D7FAD481C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881B059-7287-0650-6EBD-2D9E2CEAB24F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FE92E27-C014-2454-2186-A8E07AFD4722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8162880-83A8-AFF3-4F50-BD1060047DBA}"/>
              </a:ext>
            </a:extLst>
          </p:cNvPr>
          <p:cNvSpPr/>
          <p:nvPr/>
        </p:nvSpPr>
        <p:spPr>
          <a:xfrm>
            <a:off x="5733090" y="2599967"/>
            <a:ext cx="6658333" cy="6658333"/>
          </a:xfrm>
          <a:custGeom>
            <a:avLst/>
            <a:gdLst/>
            <a:ahLst/>
            <a:cxnLst/>
            <a:rect l="l" t="t" r="r" b="b"/>
            <a:pathLst>
              <a:path w="6658333" h="6658333">
                <a:moveTo>
                  <a:pt x="0" y="0"/>
                </a:moveTo>
                <a:lnTo>
                  <a:pt x="6658334" y="0"/>
                </a:lnTo>
                <a:lnTo>
                  <a:pt x="6658334" y="6658333"/>
                </a:lnTo>
                <a:lnTo>
                  <a:pt x="0" y="6658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65A3908-86A6-562E-0C0D-6866FBC902B7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E9FC4B8-25C8-9856-5BC7-DFDE596C7BB2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9CF555-271A-18C5-F2AF-3D9867AF7547}"/>
              </a:ext>
            </a:extLst>
          </p:cNvPr>
          <p:cNvSpPr txBox="1"/>
          <p:nvPr/>
        </p:nvSpPr>
        <p:spPr>
          <a:xfrm>
            <a:off x="6699764" y="2130868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GameBase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 class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2621A-0AEC-6F84-214A-CF373E945403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altLang="ko-KR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Snakegame</a:t>
            </a:r>
            <a:r>
              <a:rPr lang="ko-KR" alt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생성자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D3EDAA1-4E5A-5326-0764-9266591362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600" y="2639651"/>
            <a:ext cx="9093661" cy="724898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841B2D-5BFC-E5EB-160B-D5A8BB03652F}"/>
              </a:ext>
            </a:extLst>
          </p:cNvPr>
          <p:cNvSpPr/>
          <p:nvPr/>
        </p:nvSpPr>
        <p:spPr>
          <a:xfrm>
            <a:off x="5404451" y="4251047"/>
            <a:ext cx="7703478" cy="40272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3AE020-D8D3-2BBB-8ED5-082CA1258FFA}"/>
              </a:ext>
            </a:extLst>
          </p:cNvPr>
          <p:cNvSpPr/>
          <p:nvPr/>
        </p:nvSpPr>
        <p:spPr>
          <a:xfrm>
            <a:off x="5404451" y="5047220"/>
            <a:ext cx="7703478" cy="102351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31FB01-4B6C-B00D-60BC-31A7AF7B0B41}"/>
              </a:ext>
            </a:extLst>
          </p:cNvPr>
          <p:cNvSpPr/>
          <p:nvPr/>
        </p:nvSpPr>
        <p:spPr>
          <a:xfrm>
            <a:off x="5381718" y="6340285"/>
            <a:ext cx="7703478" cy="13660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A9F85D-F99C-06D4-A31A-3ACD3B4DE70A}"/>
              </a:ext>
            </a:extLst>
          </p:cNvPr>
          <p:cNvSpPr txBox="1"/>
          <p:nvPr/>
        </p:nvSpPr>
        <p:spPr>
          <a:xfrm>
            <a:off x="14040419" y="4353203"/>
            <a:ext cx="4394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게임 창 생성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092762-55AB-D416-3A3B-1088DC3F9EDC}"/>
              </a:ext>
            </a:extLst>
          </p:cNvPr>
          <p:cNvSpPr txBox="1"/>
          <p:nvPr/>
        </p:nvSpPr>
        <p:spPr>
          <a:xfrm>
            <a:off x="14040419" y="5328251"/>
            <a:ext cx="4394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게임 창 초기화</a:t>
            </a:r>
            <a:endParaRPr lang="ko-KR" altLang="en-US" sz="2000" dirty="0">
              <a:solidFill>
                <a:srgbClr val="7429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1FEA6E-ECEB-731C-4E83-86DB994B018F}"/>
              </a:ext>
            </a:extLst>
          </p:cNvPr>
          <p:cNvSpPr txBox="1"/>
          <p:nvPr/>
        </p:nvSpPr>
        <p:spPr>
          <a:xfrm>
            <a:off x="14040419" y="6699424"/>
            <a:ext cx="4394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자식 클래스 가상 함수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39D33D-577C-B8F2-D82A-3B4656A6E09F}"/>
              </a:ext>
            </a:extLst>
          </p:cNvPr>
          <p:cNvSpPr txBox="1"/>
          <p:nvPr/>
        </p:nvSpPr>
        <p:spPr>
          <a:xfrm>
            <a:off x="14040419" y="3551699"/>
            <a:ext cx="43942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err="1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SnakeGame</a:t>
            </a:r>
            <a:r>
              <a:rPr lang="ko-KR" altLang="ko-KR" sz="20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클래스의 생성자에서 호출되어 게임 창을 초기화 </a:t>
            </a:r>
            <a:endParaRPr lang="ko-KR" altLang="ko-KR" sz="3200" dirty="0">
              <a:solidFill>
                <a:srgbClr val="7429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41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3B9B9-618F-86CC-12B8-9D5C49685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083DAA8-4F35-2152-CD75-D81A492E98F4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88873C1-86DE-D3D8-0457-0E7007202062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EEF6791-10A1-E0F7-A980-2ABECF568267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D47C117-D596-C25C-9BD2-CD48E408B5C4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9CA3356-4CAE-A1B8-2790-FFBC7532F66E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A55F9BD-24B9-0D3A-CF48-C1BEBFA80757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1EFDD669-6037-24FE-54DF-A9C463D8ADDC}"/>
              </a:ext>
            </a:extLst>
          </p:cNvPr>
          <p:cNvSpPr txBox="1"/>
          <p:nvPr/>
        </p:nvSpPr>
        <p:spPr>
          <a:xfrm>
            <a:off x="6779859" y="2061960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SnakeGame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 class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0B1F098-7130-89FC-D5CB-4A2699583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6683" y="2493848"/>
            <a:ext cx="6926265" cy="7540594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F425184C-A6B9-9ECC-FE5E-93CC87AF3E3C}"/>
              </a:ext>
            </a:extLst>
          </p:cNvPr>
          <p:cNvSpPr txBox="1"/>
          <p:nvPr/>
        </p:nvSpPr>
        <p:spPr>
          <a:xfrm>
            <a:off x="3655938" y="310554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altLang="ko-KR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Snakegame</a:t>
            </a:r>
            <a:r>
              <a:rPr lang="en-US" altLang="ko-KR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ko-KR" alt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객체 생성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A82D7E-C5F7-82FB-3FD3-BE2236C7D1DF}"/>
              </a:ext>
            </a:extLst>
          </p:cNvPr>
          <p:cNvSpPr txBox="1"/>
          <p:nvPr/>
        </p:nvSpPr>
        <p:spPr>
          <a:xfrm>
            <a:off x="13394473" y="5384646"/>
            <a:ext cx="43942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 과정에서 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initialize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() 함수가 호출되어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뱀과 과일이 초기화됩니다</a:t>
            </a:r>
            <a:endParaRPr lang="ko-KR" altLang="en-US" sz="2000" dirty="0">
              <a:solidFill>
                <a:srgbClr val="7429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85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471</Words>
  <Application>Microsoft Office PowerPoint</Application>
  <PresentationFormat>사용자 지정</PresentationFormat>
  <Paragraphs>152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어비 세현체 Bold</vt:lpstr>
      <vt:lpstr>Poppins Bold</vt:lpstr>
      <vt:lpstr>More Sugar</vt:lpstr>
      <vt:lpstr>Arial</vt:lpstr>
      <vt:lpstr>Calibri</vt:lpstr>
      <vt:lpstr>한컴 말랑말랑 Regular</vt:lpstr>
      <vt:lpstr>어비 세현체</vt:lpstr>
      <vt:lpstr>Showcard 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Pink Cute Illustrative Group Project Presentation</dc:title>
  <dc:creator>owner</dc:creator>
  <cp:lastModifiedBy>기소 이</cp:lastModifiedBy>
  <cp:revision>24</cp:revision>
  <dcterms:created xsi:type="dcterms:W3CDTF">2006-08-16T00:00:00Z</dcterms:created>
  <dcterms:modified xsi:type="dcterms:W3CDTF">2024-12-14T12:31:59Z</dcterms:modified>
  <dc:identifier>DAGZPQ3FtT8</dc:identifier>
</cp:coreProperties>
</file>